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6" r:id="rId2"/>
    <p:sldId id="267" r:id="rId3"/>
    <p:sldId id="269" r:id="rId4"/>
    <p:sldId id="263" r:id="rId5"/>
    <p:sldId id="264" r:id="rId6"/>
    <p:sldId id="265" r:id="rId7"/>
    <p:sldId id="272" r:id="rId8"/>
    <p:sldId id="273" r:id="rId9"/>
    <p:sldId id="270" r:id="rId10"/>
    <p:sldId id="27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6628"/>
    <a:srgbClr val="B59F10"/>
    <a:srgbClr val="A84824"/>
    <a:srgbClr val="DF8D1D"/>
    <a:srgbClr val="DBA501"/>
    <a:srgbClr val="FFCB25"/>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04"/>
    <p:restoredTop sz="94643"/>
  </p:normalViewPr>
  <p:slideViewPr>
    <p:cSldViewPr>
      <p:cViewPr>
        <p:scale>
          <a:sx n="120" d="100"/>
          <a:sy n="120" d="100"/>
        </p:scale>
        <p:origin x="1792"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739778-D07E-4874-964D-7C7BD80B7431}" type="datetimeFigureOut">
              <a:rPr lang="en-US" smtClean="0"/>
              <a:t>10/28/17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653D7E-5438-4ED4-8880-5753F86940C8}" type="slidenum">
              <a:rPr lang="en-US" smtClean="0"/>
              <a:t>‹#›</a:t>
            </a:fld>
            <a:endParaRPr lang="en-US"/>
          </a:p>
        </p:txBody>
      </p:sp>
    </p:spTree>
    <p:extLst>
      <p:ext uri="{BB962C8B-B14F-4D97-AF65-F5344CB8AC3E}">
        <p14:creationId xmlns:p14="http://schemas.microsoft.com/office/powerpoint/2010/main" val="27951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3653D7E-5438-4ED4-8880-5753F86940C8}" type="slidenum">
              <a:rPr lang="en-US" smtClean="0"/>
              <a:t>1</a:t>
            </a:fld>
            <a:endParaRPr lang="en-US"/>
          </a:p>
        </p:txBody>
      </p:sp>
    </p:spTree>
    <p:extLst>
      <p:ext uri="{BB962C8B-B14F-4D97-AF65-F5344CB8AC3E}">
        <p14:creationId xmlns:p14="http://schemas.microsoft.com/office/powerpoint/2010/main" val="3313382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53D7E-5438-4ED4-8880-5753F86940C8}" type="slidenum">
              <a:rPr lang="en-US" smtClean="0"/>
              <a:t>3</a:t>
            </a:fld>
            <a:endParaRPr lang="en-US"/>
          </a:p>
        </p:txBody>
      </p:sp>
    </p:spTree>
    <p:extLst>
      <p:ext uri="{BB962C8B-B14F-4D97-AF65-F5344CB8AC3E}">
        <p14:creationId xmlns:p14="http://schemas.microsoft.com/office/powerpoint/2010/main" val="2045920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53D7E-5438-4ED4-8880-5753F86940C8}" type="slidenum">
              <a:rPr lang="en-US" smtClean="0"/>
              <a:t>4</a:t>
            </a:fld>
            <a:endParaRPr lang="en-US"/>
          </a:p>
        </p:txBody>
      </p:sp>
    </p:spTree>
    <p:extLst>
      <p:ext uri="{BB962C8B-B14F-4D97-AF65-F5344CB8AC3E}">
        <p14:creationId xmlns:p14="http://schemas.microsoft.com/office/powerpoint/2010/main" val="1848039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47033-CE76-4D73-86E1-6BBECE285387}" type="slidenum">
              <a:rPr lang="en-US" smtClean="0"/>
              <a:pPr/>
              <a:t>6</a:t>
            </a:fld>
            <a:endParaRPr lang="en-US"/>
          </a:p>
        </p:txBody>
      </p:sp>
    </p:spTree>
    <p:extLst>
      <p:ext uri="{BB962C8B-B14F-4D97-AF65-F5344CB8AC3E}">
        <p14:creationId xmlns:p14="http://schemas.microsoft.com/office/powerpoint/2010/main" val="4027305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mn-lt"/>
                <a:ea typeface="+mn-ea"/>
                <a:cs typeface="+mn-cs"/>
              </a:rPr>
              <a:t>North Korea's isolated regime is the most oppressive in the world. North Korea maintains one of the world's largest standing armies and an expansive system of political prison camps, which hold a significant number of individuals arrested for "illegal"; religious activity.</a:t>
            </a: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[click]</a:t>
            </a: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North Korea is the worst persecutor of Christians in the world. Christians are tortured, imprisoned and murdered. Private, non-state-sanctioned religious activity is prohibited. Anyone discovered engaging in clandestine religious activity is subject to arrest, torture or even public execution.</a:t>
            </a: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[click]</a:t>
            </a: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As many as 100,000 believers are thought to worship secretly. Experts estimate that of the hundreds of thousands incarcerated in labour and concentration camps, about 30,000 are Christians. Religious prisoners are typically treated worse than any of the other inmates. Possessing a Bible, saying the words God or Jesus and meeting together are all offenses punishable by death.</a:t>
            </a:r>
            <a:endParaRPr lang="en-CA" dirty="0"/>
          </a:p>
        </p:txBody>
      </p:sp>
      <p:sp>
        <p:nvSpPr>
          <p:cNvPr id="4" name="Slide Number Placeholder 3"/>
          <p:cNvSpPr>
            <a:spLocks noGrp="1"/>
          </p:cNvSpPr>
          <p:nvPr>
            <p:ph type="sldNum" sz="quarter" idx="10"/>
          </p:nvPr>
        </p:nvSpPr>
        <p:spPr/>
        <p:txBody>
          <a:bodyPr/>
          <a:lstStyle/>
          <a:p>
            <a:fld id="{C308E044-FD2D-4B0C-BE29-FAA25DFCC9D8}" type="slidenum">
              <a:rPr lang="en-CA" smtClean="0"/>
              <a:t>7</a:t>
            </a:fld>
            <a:endParaRPr lang="en-CA"/>
          </a:p>
        </p:txBody>
      </p:sp>
    </p:spTree>
    <p:extLst>
      <p:ext uri="{BB962C8B-B14F-4D97-AF65-F5344CB8AC3E}">
        <p14:creationId xmlns:p14="http://schemas.microsoft.com/office/powerpoint/2010/main" val="881700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Please pray for North Korean defectors who have dedicated themselves to missions. Pray for protection over their Gospel-sharing efforts, and that others would see the love of Christ in their life and actions. Pray for other defectors who</a:t>
            </a:r>
            <a:r>
              <a:rPr lang="en-US" sz="1200" kern="1200" baseline="0" dirty="0" smtClean="0">
                <a:solidFill>
                  <a:schemeClr val="tx1"/>
                </a:solidFill>
                <a:effectLst/>
                <a:latin typeface="+mn-lt"/>
                <a:ea typeface="+mn-ea"/>
                <a:cs typeface="+mn-cs"/>
              </a:rPr>
              <a:t> often live in unimaginable darkness even after they have escaped North Korea. Pray for the light of the Gospel to shine in their hearts.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[click]</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Pray for the Christian broadcast of gospel content into North Korea. Please pray for the teams that plan and voice these broadcasts every week. </a:t>
            </a:r>
            <a:r>
              <a:rPr lang="en-US" sz="1200" kern="1200" dirty="0" smtClean="0">
                <a:solidFill>
                  <a:schemeClr val="tx1"/>
                </a:solidFill>
                <a:effectLst/>
                <a:latin typeface="+mn-lt"/>
                <a:ea typeface="+mn-ea"/>
                <a:cs typeface="+mn-cs"/>
              </a:rPr>
              <a:t>Pray that the broadcasts would be an encouragement to North Korean Christians who have not had much training and have not had much encouragement.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Pray for the</a:t>
            </a:r>
            <a:r>
              <a:rPr lang="en-US" sz="1200" kern="1200" baseline="0" dirty="0" smtClean="0">
                <a:solidFill>
                  <a:schemeClr val="tx1"/>
                </a:solidFill>
                <a:effectLst/>
                <a:latin typeface="+mn-lt"/>
                <a:ea typeface="+mn-ea"/>
                <a:cs typeface="+mn-cs"/>
              </a:rPr>
              <a:t> North Korean persecutors of Christ’s body. Many are lost and deceived by North Korea’s false religion of Juche which practices worship of the Kim family.. Pray that the persecuted will be able to extend love and kindness to them, but especially pray that dark eyes would see the glory of the Lord and </a:t>
            </a:r>
            <a:r>
              <a:rPr lang="en-US" sz="1200" kern="1200" baseline="0" dirty="0" err="1" smtClean="0">
                <a:solidFill>
                  <a:schemeClr val="tx1"/>
                </a:solidFill>
                <a:effectLst/>
                <a:latin typeface="+mn-lt"/>
                <a:ea typeface="+mn-ea"/>
                <a:cs typeface="+mn-cs"/>
              </a:rPr>
              <a:t>Saviour</a:t>
            </a:r>
            <a:r>
              <a:rPr lang="en-US" sz="1200" kern="1200" baseline="0" dirty="0" smtClean="0">
                <a:solidFill>
                  <a:schemeClr val="tx1"/>
                </a:solidFill>
                <a:effectLst/>
                <a:latin typeface="+mn-lt"/>
                <a:ea typeface="+mn-ea"/>
                <a:cs typeface="+mn-cs"/>
              </a:rPr>
              <a:t>.</a:t>
            </a:r>
            <a:endParaRPr lang="en-CA" dirty="0"/>
          </a:p>
        </p:txBody>
      </p:sp>
      <p:sp>
        <p:nvSpPr>
          <p:cNvPr id="4" name="Slide Number Placeholder 3"/>
          <p:cNvSpPr>
            <a:spLocks noGrp="1"/>
          </p:cNvSpPr>
          <p:nvPr>
            <p:ph type="sldNum" sz="quarter" idx="10"/>
          </p:nvPr>
        </p:nvSpPr>
        <p:spPr/>
        <p:txBody>
          <a:bodyPr/>
          <a:lstStyle/>
          <a:p>
            <a:fld id="{C308E044-FD2D-4B0C-BE29-FAA25DFCC9D8}" type="slidenum">
              <a:rPr lang="en-CA" smtClean="0"/>
              <a:t>8</a:t>
            </a:fld>
            <a:endParaRPr lang="en-CA"/>
          </a:p>
        </p:txBody>
      </p:sp>
    </p:spTree>
    <p:extLst>
      <p:ext uri="{BB962C8B-B14F-4D97-AF65-F5344CB8AC3E}">
        <p14:creationId xmlns:p14="http://schemas.microsoft.com/office/powerpoint/2010/main" val="1427753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Iraq and Syria, the Islamic State (also known as ISIS) is a</a:t>
            </a:r>
            <a:r>
              <a:rPr lang="en-CA" baseline="0" dirty="0" smtClean="0"/>
              <a:t> fundamentalist Islamic group that does not even see the Al Qaeda as extreme enough.</a:t>
            </a:r>
          </a:p>
          <a:p>
            <a:endParaRPr lang="en-CA" baseline="0" dirty="0" smtClean="0"/>
          </a:p>
          <a:p>
            <a:r>
              <a:rPr lang="en-CA" baseline="0" dirty="0" smtClean="0"/>
              <a:t>Their goal is to establish an Islamic caliphate(government) and eradicate all non-Muslim minorities in the area.</a:t>
            </a:r>
          </a:p>
          <a:p>
            <a:endParaRPr lang="en-CA" baseline="0" dirty="0" smtClean="0"/>
          </a:p>
          <a:p>
            <a:r>
              <a:rPr lang="en-CA" baseline="0" dirty="0" smtClean="0"/>
              <a:t>They have destroyed government departments, released prisoners, and killed countless thousands.</a:t>
            </a:r>
          </a:p>
          <a:p>
            <a:endParaRPr lang="en-CA" baseline="0" dirty="0" smtClean="0"/>
          </a:p>
          <a:p>
            <a:r>
              <a:rPr lang="en-CA" baseline="0" dirty="0" smtClean="0"/>
              <a:t>[click]</a:t>
            </a:r>
          </a:p>
          <a:p>
            <a:endParaRPr lang="en-CA" baseline="0" dirty="0" smtClean="0"/>
          </a:p>
          <a:p>
            <a:r>
              <a:rPr lang="en-CA" baseline="0" dirty="0" smtClean="0"/>
              <a:t>Christians in Mosul Iraq were issued an ultimatum, “Convert, pay the </a:t>
            </a:r>
            <a:r>
              <a:rPr lang="en-CA" baseline="0" dirty="0" err="1" smtClean="0"/>
              <a:t>jizya</a:t>
            </a:r>
            <a:r>
              <a:rPr lang="en-CA" baseline="0" dirty="0" smtClean="0"/>
              <a:t> Islamic tax, or be killed.” Now, the city has been emptied of all Christian presence. Thousands have been displaced from their homes.</a:t>
            </a:r>
          </a:p>
          <a:p>
            <a:endParaRPr lang="en-CA" baseline="0" dirty="0" smtClean="0"/>
          </a:p>
          <a:p>
            <a:r>
              <a:rPr lang="en-CA" baseline="0" dirty="0" smtClean="0"/>
              <a:t>[click]</a:t>
            </a:r>
          </a:p>
          <a:p>
            <a:endParaRPr lang="en-CA" baseline="0" dirty="0" smtClean="0"/>
          </a:p>
          <a:p>
            <a:r>
              <a:rPr lang="en-CA" baseline="0" dirty="0" smtClean="0"/>
              <a:t>The Islamic State’s influence stretch beyond Iraq’s borders into the already war-torn country of Syria. Christians workers there indicate there may be as little as a few thousand Christians remaining in the country. Those still in the country have had to flee their homes to refugee camps.</a:t>
            </a:r>
            <a:endParaRPr lang="en-CA" dirty="0"/>
          </a:p>
        </p:txBody>
      </p:sp>
      <p:sp>
        <p:nvSpPr>
          <p:cNvPr id="4" name="Slide Number Placeholder 3"/>
          <p:cNvSpPr>
            <a:spLocks noGrp="1"/>
          </p:cNvSpPr>
          <p:nvPr>
            <p:ph type="sldNum" sz="quarter" idx="10"/>
          </p:nvPr>
        </p:nvSpPr>
        <p:spPr/>
        <p:txBody>
          <a:bodyPr/>
          <a:lstStyle/>
          <a:p>
            <a:fld id="{C308E044-FD2D-4B0C-BE29-FAA25DFCC9D8}" type="slidenum">
              <a:rPr lang="en-CA" smtClean="0"/>
              <a:t>9</a:t>
            </a:fld>
            <a:endParaRPr lang="en-CA"/>
          </a:p>
        </p:txBody>
      </p:sp>
    </p:spTree>
    <p:extLst>
      <p:ext uri="{BB962C8B-B14F-4D97-AF65-F5344CB8AC3E}">
        <p14:creationId xmlns:p14="http://schemas.microsoft.com/office/powerpoint/2010/main" val="4230940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Please pray for the Christian minorities</a:t>
            </a:r>
            <a:r>
              <a:rPr lang="en-CA" baseline="0" dirty="0" smtClean="0"/>
              <a:t> still present in Iraq and Syria. Pray especially for Christian relief efforts in Syria which, in addition to distributing necessary food and clothing, have also delivered Bibles into the hands of thousands. Specifically pray that as they read the Word of God, they will be greatly encouraged, strengthened and comforted. Pray also for the Christians directing these relief efforts.</a:t>
            </a:r>
          </a:p>
          <a:p>
            <a:endParaRPr lang="en-CA" baseline="0" dirty="0" smtClean="0"/>
          </a:p>
          <a:p>
            <a:r>
              <a:rPr lang="en-CA" baseline="0" dirty="0" smtClean="0"/>
              <a:t>[click]</a:t>
            </a:r>
          </a:p>
          <a:p>
            <a:endParaRPr lang="en-CA" baseline="0" dirty="0" smtClean="0"/>
          </a:p>
          <a:p>
            <a:r>
              <a:rPr lang="en-US" baseline="0" dirty="0" smtClean="0"/>
              <a:t>Ask the Holy Spirit to touch the hearts of Christians in both countries in a profound way. In the midst of their struggles, pray that they will remember that they have not been separated from the love of Christ.</a:t>
            </a:r>
            <a:endParaRPr lang="en-CA" u="none" baseline="0" dirty="0" smtClean="0"/>
          </a:p>
          <a:p>
            <a:endParaRPr lang="en-CA" u="none" baseline="0" dirty="0" smtClean="0"/>
          </a:p>
          <a:p>
            <a:r>
              <a:rPr lang="en-CA" u="none" baseline="0" dirty="0" smtClean="0"/>
              <a:t>[click]</a:t>
            </a:r>
          </a:p>
          <a:p>
            <a:endParaRPr lang="en-CA" u="none" baseline="0" dirty="0" smtClean="0"/>
          </a:p>
          <a:p>
            <a:r>
              <a:rPr lang="en-CA" u="none" baseline="0" dirty="0" smtClean="0"/>
              <a:t>It is reported that many Muslims are in fact turning to Christ in the midst of this huge upheaval. Ask the Lord to raise up spiritual leaders with a burden and desire to disciple new believers.</a:t>
            </a:r>
          </a:p>
          <a:p>
            <a:endParaRPr lang="en-CA" u="none" baseline="0" dirty="0" smtClean="0"/>
          </a:p>
          <a:p>
            <a:r>
              <a:rPr lang="en-CA" u="none" baseline="0" dirty="0" smtClean="0"/>
              <a:t>May the love of Christ lead many, including jihadist Muslims, into His open arms.</a:t>
            </a:r>
            <a:endParaRPr lang="en-CA" dirty="0"/>
          </a:p>
        </p:txBody>
      </p:sp>
      <p:sp>
        <p:nvSpPr>
          <p:cNvPr id="4" name="Slide Number Placeholder 3"/>
          <p:cNvSpPr>
            <a:spLocks noGrp="1"/>
          </p:cNvSpPr>
          <p:nvPr>
            <p:ph type="sldNum" sz="quarter" idx="10"/>
          </p:nvPr>
        </p:nvSpPr>
        <p:spPr/>
        <p:txBody>
          <a:bodyPr/>
          <a:lstStyle/>
          <a:p>
            <a:fld id="{C308E044-FD2D-4B0C-BE29-FAA25DFCC9D8}" type="slidenum">
              <a:rPr lang="en-CA" smtClean="0"/>
              <a:t>10</a:t>
            </a:fld>
            <a:endParaRPr lang="en-CA"/>
          </a:p>
        </p:txBody>
      </p:sp>
    </p:spTree>
    <p:extLst>
      <p:ext uri="{BB962C8B-B14F-4D97-AF65-F5344CB8AC3E}">
        <p14:creationId xmlns:p14="http://schemas.microsoft.com/office/powerpoint/2010/main" val="1594388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00C14C-5350-4B41-85C1-480CCB0AE2E2}" type="datetimeFigureOut">
              <a:rPr lang="en-US" smtClean="0"/>
              <a:t>10/28/17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AF979-658A-415A-AEB8-57EFD52E17CA}" type="slidenum">
              <a:rPr lang="en-US" smtClean="0"/>
              <a:t>‹#›</a:t>
            </a:fld>
            <a:endParaRPr lang="en-US"/>
          </a:p>
        </p:txBody>
      </p:sp>
    </p:spTree>
    <p:extLst>
      <p:ext uri="{BB962C8B-B14F-4D97-AF65-F5344CB8AC3E}">
        <p14:creationId xmlns:p14="http://schemas.microsoft.com/office/powerpoint/2010/main" val="2487784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0C14C-5350-4B41-85C1-480CCB0AE2E2}" type="datetimeFigureOut">
              <a:rPr lang="en-US" smtClean="0"/>
              <a:t>10/28/17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AF979-658A-415A-AEB8-57EFD52E17CA}" type="slidenum">
              <a:rPr lang="en-US" smtClean="0"/>
              <a:t>‹#›</a:t>
            </a:fld>
            <a:endParaRPr lang="en-US"/>
          </a:p>
        </p:txBody>
      </p:sp>
    </p:spTree>
    <p:extLst>
      <p:ext uri="{BB962C8B-B14F-4D97-AF65-F5344CB8AC3E}">
        <p14:creationId xmlns:p14="http://schemas.microsoft.com/office/powerpoint/2010/main" val="939925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0C14C-5350-4B41-85C1-480CCB0AE2E2}" type="datetimeFigureOut">
              <a:rPr lang="en-US" smtClean="0"/>
              <a:t>10/28/17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AF979-658A-415A-AEB8-57EFD52E17CA}" type="slidenum">
              <a:rPr lang="en-US" smtClean="0"/>
              <a:t>‹#›</a:t>
            </a:fld>
            <a:endParaRPr lang="en-US"/>
          </a:p>
        </p:txBody>
      </p:sp>
    </p:spTree>
    <p:extLst>
      <p:ext uri="{BB962C8B-B14F-4D97-AF65-F5344CB8AC3E}">
        <p14:creationId xmlns:p14="http://schemas.microsoft.com/office/powerpoint/2010/main" val="1705827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0C14C-5350-4B41-85C1-480CCB0AE2E2}" type="datetimeFigureOut">
              <a:rPr lang="en-US" smtClean="0"/>
              <a:t>10/28/17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AF979-658A-415A-AEB8-57EFD52E17CA}" type="slidenum">
              <a:rPr lang="en-US" smtClean="0"/>
              <a:t>‹#›</a:t>
            </a:fld>
            <a:endParaRPr lang="en-US"/>
          </a:p>
        </p:txBody>
      </p:sp>
    </p:spTree>
    <p:extLst>
      <p:ext uri="{BB962C8B-B14F-4D97-AF65-F5344CB8AC3E}">
        <p14:creationId xmlns:p14="http://schemas.microsoft.com/office/powerpoint/2010/main" val="3762444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00C14C-5350-4B41-85C1-480CCB0AE2E2}" type="datetimeFigureOut">
              <a:rPr lang="en-US" smtClean="0"/>
              <a:t>10/28/17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AF979-658A-415A-AEB8-57EFD52E17CA}" type="slidenum">
              <a:rPr lang="en-US" smtClean="0"/>
              <a:t>‹#›</a:t>
            </a:fld>
            <a:endParaRPr lang="en-US"/>
          </a:p>
        </p:txBody>
      </p:sp>
    </p:spTree>
    <p:extLst>
      <p:ext uri="{BB962C8B-B14F-4D97-AF65-F5344CB8AC3E}">
        <p14:creationId xmlns:p14="http://schemas.microsoft.com/office/powerpoint/2010/main" val="106919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00C14C-5350-4B41-85C1-480CCB0AE2E2}" type="datetimeFigureOut">
              <a:rPr lang="en-US" smtClean="0"/>
              <a:t>10/28/17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AF979-658A-415A-AEB8-57EFD52E17CA}" type="slidenum">
              <a:rPr lang="en-US" smtClean="0"/>
              <a:t>‹#›</a:t>
            </a:fld>
            <a:endParaRPr lang="en-US"/>
          </a:p>
        </p:txBody>
      </p:sp>
    </p:spTree>
    <p:extLst>
      <p:ext uri="{BB962C8B-B14F-4D97-AF65-F5344CB8AC3E}">
        <p14:creationId xmlns:p14="http://schemas.microsoft.com/office/powerpoint/2010/main" val="1313871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00C14C-5350-4B41-85C1-480CCB0AE2E2}" type="datetimeFigureOut">
              <a:rPr lang="en-US" smtClean="0"/>
              <a:t>10/28/17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6AF979-658A-415A-AEB8-57EFD52E17CA}" type="slidenum">
              <a:rPr lang="en-US" smtClean="0"/>
              <a:t>‹#›</a:t>
            </a:fld>
            <a:endParaRPr lang="en-US"/>
          </a:p>
        </p:txBody>
      </p:sp>
    </p:spTree>
    <p:extLst>
      <p:ext uri="{BB962C8B-B14F-4D97-AF65-F5344CB8AC3E}">
        <p14:creationId xmlns:p14="http://schemas.microsoft.com/office/powerpoint/2010/main" val="3657690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00C14C-5350-4B41-85C1-480CCB0AE2E2}" type="datetimeFigureOut">
              <a:rPr lang="en-US" smtClean="0"/>
              <a:t>10/28/17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6AF979-658A-415A-AEB8-57EFD52E17CA}" type="slidenum">
              <a:rPr lang="en-US" smtClean="0"/>
              <a:t>‹#›</a:t>
            </a:fld>
            <a:endParaRPr lang="en-US"/>
          </a:p>
        </p:txBody>
      </p:sp>
    </p:spTree>
    <p:extLst>
      <p:ext uri="{BB962C8B-B14F-4D97-AF65-F5344CB8AC3E}">
        <p14:creationId xmlns:p14="http://schemas.microsoft.com/office/powerpoint/2010/main" val="3812675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0C14C-5350-4B41-85C1-480CCB0AE2E2}" type="datetimeFigureOut">
              <a:rPr lang="en-US" smtClean="0"/>
              <a:t>10/28/17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6AF979-658A-415A-AEB8-57EFD52E17CA}" type="slidenum">
              <a:rPr lang="en-US" smtClean="0"/>
              <a:t>‹#›</a:t>
            </a:fld>
            <a:endParaRPr lang="en-US"/>
          </a:p>
        </p:txBody>
      </p:sp>
    </p:spTree>
    <p:extLst>
      <p:ext uri="{BB962C8B-B14F-4D97-AF65-F5344CB8AC3E}">
        <p14:creationId xmlns:p14="http://schemas.microsoft.com/office/powerpoint/2010/main" val="572962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0C14C-5350-4B41-85C1-480CCB0AE2E2}" type="datetimeFigureOut">
              <a:rPr lang="en-US" smtClean="0"/>
              <a:t>10/28/17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AF979-658A-415A-AEB8-57EFD52E17CA}" type="slidenum">
              <a:rPr lang="en-US" smtClean="0"/>
              <a:t>‹#›</a:t>
            </a:fld>
            <a:endParaRPr lang="en-US"/>
          </a:p>
        </p:txBody>
      </p:sp>
    </p:spTree>
    <p:extLst>
      <p:ext uri="{BB962C8B-B14F-4D97-AF65-F5344CB8AC3E}">
        <p14:creationId xmlns:p14="http://schemas.microsoft.com/office/powerpoint/2010/main" val="2263036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0C14C-5350-4B41-85C1-480CCB0AE2E2}" type="datetimeFigureOut">
              <a:rPr lang="en-US" smtClean="0"/>
              <a:t>10/28/17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AF979-658A-415A-AEB8-57EFD52E17CA}" type="slidenum">
              <a:rPr lang="en-US" smtClean="0"/>
              <a:t>‹#›</a:t>
            </a:fld>
            <a:endParaRPr lang="en-US"/>
          </a:p>
        </p:txBody>
      </p:sp>
    </p:spTree>
    <p:extLst>
      <p:ext uri="{BB962C8B-B14F-4D97-AF65-F5344CB8AC3E}">
        <p14:creationId xmlns:p14="http://schemas.microsoft.com/office/powerpoint/2010/main" val="39139530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0C14C-5350-4B41-85C1-480CCB0AE2E2}" type="datetimeFigureOut">
              <a:rPr lang="en-US" smtClean="0"/>
              <a:t>10/28/17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AF979-658A-415A-AEB8-57EFD52E17CA}" type="slidenum">
              <a:rPr lang="en-US" smtClean="0"/>
              <a:t>‹#›</a:t>
            </a:fld>
            <a:endParaRPr lang="en-US"/>
          </a:p>
        </p:txBody>
      </p:sp>
    </p:spTree>
    <p:extLst>
      <p:ext uri="{BB962C8B-B14F-4D97-AF65-F5344CB8AC3E}">
        <p14:creationId xmlns:p14="http://schemas.microsoft.com/office/powerpoint/2010/main" val="2223024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52400"/>
            <a:ext cx="8305800" cy="1265238"/>
          </a:xfrm>
        </p:spPr>
        <p:txBody>
          <a:bodyPr>
            <a:normAutofit/>
          </a:bodyPr>
          <a:lstStyle/>
          <a:p>
            <a:r>
              <a:rPr kumimoji="1" lang="ja-JP" altLang="en-US" sz="3600" dirty="0" smtClean="0">
                <a:solidFill>
                  <a:srgbClr val="FFFF00"/>
                </a:solidFill>
                <a:latin typeface="小塚明朝 Std H" panose="02020A00000000000000" pitchFamily="18" charset="-128"/>
                <a:ea typeface="小塚明朝 Std H" panose="02020A00000000000000" pitchFamily="18" charset="-128"/>
              </a:rPr>
              <a:t>迫害下にある教会のための国際祈祷日</a:t>
            </a:r>
            <a:endParaRPr kumimoji="1" lang="ja-JP" altLang="en-US" sz="3600" dirty="0">
              <a:solidFill>
                <a:srgbClr val="FFFF00"/>
              </a:solidFill>
              <a:latin typeface="小塚明朝 Std H" panose="02020A00000000000000" pitchFamily="18" charset="-128"/>
              <a:ea typeface="小塚明朝 Std H" panose="02020A00000000000000" pitchFamily="18" charset="-128"/>
            </a:endParaRPr>
          </a:p>
        </p:txBody>
      </p:sp>
      <p:pic>
        <p:nvPicPr>
          <p:cNvPr id="5" name="図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10200" y="4953000"/>
            <a:ext cx="2857500" cy="1581150"/>
          </a:xfrm>
          <a:prstGeom prst="rect">
            <a:avLst/>
          </a:prstGeom>
        </p:spPr>
      </p:pic>
      <p:sp>
        <p:nvSpPr>
          <p:cNvPr id="6" name="テキスト ボックス 5"/>
          <p:cNvSpPr txBox="1"/>
          <p:nvPr/>
        </p:nvSpPr>
        <p:spPr>
          <a:xfrm>
            <a:off x="381000" y="4981575"/>
            <a:ext cx="4724400" cy="584775"/>
          </a:xfrm>
          <a:prstGeom prst="rect">
            <a:avLst/>
          </a:prstGeom>
          <a:noFill/>
        </p:spPr>
        <p:txBody>
          <a:bodyPr wrap="square" rtlCol="0">
            <a:spAutoFit/>
          </a:bodyPr>
          <a:lstStyle/>
          <a:p>
            <a:pPr algn="ctr"/>
            <a:r>
              <a:rPr kumimoji="1" lang="en-US" altLang="ja-JP" sz="3200" dirty="0" smtClean="0">
                <a:solidFill>
                  <a:srgbClr val="FFFF00"/>
                </a:solidFill>
                <a:latin typeface="小塚明朝 Std H" panose="02020A00000000000000" pitchFamily="18" charset="-128"/>
                <a:ea typeface="小塚明朝 Std H" panose="02020A00000000000000" pitchFamily="18" charset="-128"/>
              </a:rPr>
              <a:t>2017</a:t>
            </a:r>
            <a:r>
              <a:rPr kumimoji="1" lang="ja-JP" altLang="en-US" sz="3200" dirty="0" smtClean="0">
                <a:solidFill>
                  <a:srgbClr val="FFFF00"/>
                </a:solidFill>
                <a:latin typeface="小塚明朝 Std H" panose="02020A00000000000000" pitchFamily="18" charset="-128"/>
                <a:ea typeface="小塚明朝 Std H" panose="02020A00000000000000" pitchFamily="18" charset="-128"/>
              </a:rPr>
              <a:t>年</a:t>
            </a:r>
            <a:r>
              <a:rPr kumimoji="1" lang="en-US" altLang="ja-JP" sz="3200" dirty="0" smtClean="0">
                <a:solidFill>
                  <a:srgbClr val="FFFF00"/>
                </a:solidFill>
                <a:latin typeface="小塚明朝 Std H" panose="02020A00000000000000" pitchFamily="18" charset="-128"/>
                <a:ea typeface="小塚明朝 Std H" panose="02020A00000000000000" pitchFamily="18" charset="-128"/>
              </a:rPr>
              <a:t>11</a:t>
            </a:r>
            <a:r>
              <a:rPr kumimoji="1" lang="ja-JP" altLang="en-US" sz="3200" dirty="0" smtClean="0">
                <a:solidFill>
                  <a:srgbClr val="FFFF00"/>
                </a:solidFill>
                <a:latin typeface="小塚明朝 Std H" panose="02020A00000000000000" pitchFamily="18" charset="-128"/>
                <a:ea typeface="小塚明朝 Std H" panose="02020A00000000000000" pitchFamily="18" charset="-128"/>
              </a:rPr>
              <a:t>月</a:t>
            </a:r>
            <a:r>
              <a:rPr kumimoji="1" lang="en-US" altLang="ja-JP" sz="3200" dirty="0">
                <a:solidFill>
                  <a:srgbClr val="FFFF00"/>
                </a:solidFill>
                <a:latin typeface="小塚明朝 Std H" panose="02020A00000000000000" pitchFamily="18" charset="-128"/>
                <a:ea typeface="小塚明朝 Std H" panose="02020A00000000000000" pitchFamily="18" charset="-128"/>
              </a:rPr>
              <a:t>5</a:t>
            </a:r>
            <a:r>
              <a:rPr kumimoji="1" lang="ja-JP" altLang="en-US" sz="3200" dirty="0" smtClean="0">
                <a:solidFill>
                  <a:srgbClr val="FFFF00"/>
                </a:solidFill>
                <a:latin typeface="小塚明朝 Std H" panose="02020A00000000000000" pitchFamily="18" charset="-128"/>
                <a:ea typeface="小塚明朝 Std H" panose="02020A00000000000000" pitchFamily="18" charset="-128"/>
              </a:rPr>
              <a:t>日</a:t>
            </a:r>
            <a:r>
              <a:rPr kumimoji="1" lang="en-US" altLang="ja-JP" sz="3200" dirty="0" smtClean="0">
                <a:solidFill>
                  <a:srgbClr val="FFFF00"/>
                </a:solidFill>
                <a:latin typeface="小塚明朝 Std H" panose="02020A00000000000000" pitchFamily="18" charset="-128"/>
                <a:ea typeface="小塚明朝 Std H" panose="02020A00000000000000" pitchFamily="18" charset="-128"/>
              </a:rPr>
              <a:t>&amp;12</a:t>
            </a:r>
            <a:r>
              <a:rPr kumimoji="1" lang="ja-JP" altLang="en-US" sz="3200" dirty="0" smtClean="0">
                <a:solidFill>
                  <a:srgbClr val="FFFF00"/>
                </a:solidFill>
                <a:latin typeface="小塚明朝 Std H" panose="02020A00000000000000" pitchFamily="18" charset="-128"/>
                <a:ea typeface="小塚明朝 Std H" panose="02020A00000000000000" pitchFamily="18" charset="-128"/>
              </a:rPr>
              <a:t>日</a:t>
            </a:r>
            <a:endParaRPr kumimoji="1" lang="ja-JP" altLang="en-US" sz="3200" dirty="0">
              <a:solidFill>
                <a:srgbClr val="FFFF00"/>
              </a:solidFill>
              <a:latin typeface="小塚明朝 Std H" panose="02020A00000000000000" pitchFamily="18" charset="-128"/>
              <a:ea typeface="小塚明朝 Std H" panose="02020A00000000000000" pitchFamily="18" charset="-128"/>
            </a:endParaRPr>
          </a:p>
        </p:txBody>
      </p:sp>
      <p:sp>
        <p:nvSpPr>
          <p:cNvPr id="7" name="テキスト ボックス 6"/>
          <p:cNvSpPr txBox="1"/>
          <p:nvPr/>
        </p:nvSpPr>
        <p:spPr>
          <a:xfrm>
            <a:off x="447675" y="5638800"/>
            <a:ext cx="4495800" cy="830997"/>
          </a:xfrm>
          <a:prstGeom prst="rect">
            <a:avLst/>
          </a:prstGeom>
          <a:noFill/>
        </p:spPr>
        <p:txBody>
          <a:bodyPr wrap="square" rtlCol="0">
            <a:spAutoFit/>
          </a:bodyPr>
          <a:lstStyle/>
          <a:p>
            <a:pPr algn="ctr"/>
            <a:r>
              <a:rPr kumimoji="1" lang="ja-JP" altLang="en-US" sz="2400" dirty="0" smtClean="0">
                <a:solidFill>
                  <a:schemeClr val="accent2">
                    <a:lumMod val="60000"/>
                    <a:lumOff val="40000"/>
                  </a:schemeClr>
                </a:solidFill>
                <a:latin typeface="小塚明朝 Std H" panose="02020A00000000000000" pitchFamily="18" charset="-128"/>
                <a:ea typeface="小塚明朝 Std H" panose="02020A00000000000000" pitchFamily="18" charset="-128"/>
              </a:rPr>
              <a:t>世界福音同盟（</a:t>
            </a:r>
            <a:r>
              <a:rPr kumimoji="1" lang="en-US" altLang="ja-JP" sz="2400" dirty="0" smtClean="0">
                <a:solidFill>
                  <a:schemeClr val="accent2">
                    <a:lumMod val="60000"/>
                    <a:lumOff val="40000"/>
                  </a:schemeClr>
                </a:solidFill>
                <a:latin typeface="小塚明朝 Std H" panose="02020A00000000000000" pitchFamily="18" charset="-128"/>
                <a:ea typeface="小塚明朝 Std H" panose="02020A00000000000000" pitchFamily="18" charset="-128"/>
              </a:rPr>
              <a:t>WEA</a:t>
            </a:r>
            <a:r>
              <a:rPr kumimoji="1" lang="ja-JP" altLang="en-US" sz="2400" dirty="0" smtClean="0">
                <a:solidFill>
                  <a:schemeClr val="accent2">
                    <a:lumMod val="60000"/>
                    <a:lumOff val="40000"/>
                  </a:schemeClr>
                </a:solidFill>
                <a:latin typeface="小塚明朝 Std H" panose="02020A00000000000000" pitchFamily="18" charset="-128"/>
                <a:ea typeface="小塚明朝 Std H" panose="02020A00000000000000" pitchFamily="18" charset="-128"/>
              </a:rPr>
              <a:t>）</a:t>
            </a:r>
            <a:endParaRPr kumimoji="1" lang="en-US" altLang="ja-JP" sz="2400" dirty="0" smtClean="0">
              <a:solidFill>
                <a:schemeClr val="accent2">
                  <a:lumMod val="60000"/>
                  <a:lumOff val="40000"/>
                </a:schemeClr>
              </a:solidFill>
              <a:latin typeface="小塚明朝 Std H" panose="02020A00000000000000" pitchFamily="18" charset="-128"/>
              <a:ea typeface="小塚明朝 Std H" panose="02020A00000000000000" pitchFamily="18" charset="-128"/>
            </a:endParaRPr>
          </a:p>
          <a:p>
            <a:pPr algn="ctr"/>
            <a:r>
              <a:rPr kumimoji="1" lang="ja-JP" altLang="en-US" sz="2400" dirty="0" smtClean="0">
                <a:solidFill>
                  <a:schemeClr val="accent2">
                    <a:lumMod val="60000"/>
                    <a:lumOff val="40000"/>
                  </a:schemeClr>
                </a:solidFill>
                <a:latin typeface="小塚明朝 Std H" panose="02020A00000000000000" pitchFamily="18" charset="-128"/>
                <a:ea typeface="小塚明朝 Std H" panose="02020A00000000000000" pitchFamily="18" charset="-128"/>
              </a:rPr>
              <a:t>信教の自由委員会</a:t>
            </a:r>
            <a:endParaRPr kumimoji="1" lang="ja-JP" altLang="en-US" sz="2400" dirty="0">
              <a:solidFill>
                <a:schemeClr val="accent2">
                  <a:lumMod val="60000"/>
                  <a:lumOff val="40000"/>
                </a:schemeClr>
              </a:solidFill>
              <a:latin typeface="小塚明朝 Std H" panose="02020A00000000000000" pitchFamily="18" charset="-128"/>
              <a:ea typeface="小塚明朝 Std H" panose="02020A00000000000000" pitchFamily="18" charset="-128"/>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389285"/>
            <a:ext cx="10426642" cy="3200400"/>
          </a:xfrm>
          <a:prstGeom prst="rect">
            <a:avLst/>
          </a:prstGeom>
        </p:spPr>
      </p:pic>
    </p:spTree>
    <p:extLst>
      <p:ext uri="{BB962C8B-B14F-4D97-AF65-F5344CB8AC3E}">
        <p14:creationId xmlns:p14="http://schemas.microsoft.com/office/powerpoint/2010/main" val="630446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4474"/>
            <a:ext cx="9144000" cy="5029200"/>
          </a:xfrm>
          <a:prstGeom prst="rect">
            <a:avLst/>
          </a:prstGeom>
        </p:spPr>
      </p:pic>
      <p:sp>
        <p:nvSpPr>
          <p:cNvPr id="13" name="TextBox 12"/>
          <p:cNvSpPr txBox="1"/>
          <p:nvPr/>
        </p:nvSpPr>
        <p:spPr>
          <a:xfrm>
            <a:off x="438150" y="4468019"/>
            <a:ext cx="2769531" cy="300082"/>
          </a:xfrm>
          <a:prstGeom prst="rect">
            <a:avLst/>
          </a:prstGeom>
          <a:noFill/>
        </p:spPr>
        <p:txBody>
          <a:bodyPr wrap="square" rtlCol="0">
            <a:spAutoFit/>
          </a:bodyPr>
          <a:lstStyle/>
          <a:p>
            <a:endParaRPr lang="en-CA" sz="1350" dirty="0"/>
          </a:p>
        </p:txBody>
      </p:sp>
      <p:sp>
        <p:nvSpPr>
          <p:cNvPr id="23" name="TextBox 22"/>
          <p:cNvSpPr txBox="1"/>
          <p:nvPr/>
        </p:nvSpPr>
        <p:spPr>
          <a:xfrm>
            <a:off x="0" y="874474"/>
            <a:ext cx="9144000" cy="769441"/>
          </a:xfrm>
          <a:prstGeom prst="rect">
            <a:avLst/>
          </a:prstGeom>
          <a:solidFill>
            <a:schemeClr val="bg1">
              <a:alpha val="40000"/>
            </a:schemeClr>
          </a:solidFill>
        </p:spPr>
        <p:txBody>
          <a:bodyPr wrap="square" rtlCol="0">
            <a:spAutoFit/>
          </a:bodyPr>
          <a:lstStyle/>
          <a:p>
            <a:pPr algn="ctr"/>
            <a:r>
              <a:rPr lang="ja-JP" altLang="en-US" sz="4400" b="1" cap="small" dirty="0" smtClean="0">
                <a:latin typeface="Franklin Gothic Book" panose="020B0503020102020204" pitchFamily="34" charset="0"/>
                <a:ea typeface="Verdana" panose="020B0604030504040204" pitchFamily="34" charset="0"/>
                <a:cs typeface="Aharoni" panose="02010803020104030203" pitchFamily="2" charset="-79"/>
              </a:rPr>
              <a:t>ソマリアのための祈り</a:t>
            </a:r>
            <a:endParaRPr lang="en-CA" sz="4400" b="1" cap="small" dirty="0">
              <a:latin typeface="Franklin Gothic Book" panose="020B0503020102020204" pitchFamily="34" charset="0"/>
              <a:ea typeface="Verdana" panose="020B0604030504040204" pitchFamily="34" charset="0"/>
              <a:cs typeface="Aharoni" panose="02010803020104030203" pitchFamily="2" charset="-79"/>
            </a:endParaRPr>
          </a:p>
        </p:txBody>
      </p:sp>
      <p:sp>
        <p:nvSpPr>
          <p:cNvPr id="7" name="テキスト ボックス 7"/>
          <p:cNvSpPr txBox="1"/>
          <p:nvPr/>
        </p:nvSpPr>
        <p:spPr>
          <a:xfrm>
            <a:off x="457200" y="224135"/>
            <a:ext cx="8305800" cy="461665"/>
          </a:xfrm>
          <a:prstGeom prst="rect">
            <a:avLst/>
          </a:prstGeom>
          <a:noFill/>
        </p:spPr>
        <p:txBody>
          <a:bodyPr wrap="square" rtlCol="0">
            <a:spAutoFit/>
          </a:bodyPr>
          <a:lstStyle/>
          <a:p>
            <a:pPr algn="ctr"/>
            <a:r>
              <a:rPr kumimoji="1" lang="ja-JP" altLang="en-US" sz="2400" dirty="0" smtClean="0">
                <a:solidFill>
                  <a:srgbClr val="FFFF00"/>
                </a:solidFill>
                <a:latin typeface="小塚明朝 Std H" panose="02020A00000000000000" pitchFamily="18" charset="-128"/>
                <a:ea typeface="小塚明朝 Std H" panose="02020A00000000000000" pitchFamily="18" charset="-128"/>
              </a:rPr>
              <a:t>迫害下にある教会のための国際祈祷日</a:t>
            </a:r>
            <a:r>
              <a:rPr kumimoji="1" lang="en-US" altLang="ja-JP" sz="2400" dirty="0" smtClean="0">
                <a:solidFill>
                  <a:srgbClr val="FFFF00"/>
                </a:solidFill>
                <a:latin typeface="小塚明朝 Std H" panose="02020A00000000000000" pitchFamily="18" charset="-128"/>
                <a:ea typeface="小塚明朝 Std H" panose="02020A00000000000000" pitchFamily="18" charset="-128"/>
              </a:rPr>
              <a:t>2017</a:t>
            </a:r>
            <a:endParaRPr kumimoji="1" lang="ja-JP" altLang="en-US" sz="2400" dirty="0">
              <a:solidFill>
                <a:srgbClr val="FFFF00"/>
              </a:solidFill>
              <a:latin typeface="小塚明朝 Std H" panose="02020A00000000000000" pitchFamily="18" charset="-128"/>
              <a:ea typeface="小塚明朝 Std H" panose="02020A00000000000000" pitchFamily="18" charset="-128"/>
            </a:endParaRPr>
          </a:p>
        </p:txBody>
      </p:sp>
      <p:sp>
        <p:nvSpPr>
          <p:cNvPr id="9" name="Rectangle 8"/>
          <p:cNvSpPr/>
          <p:nvPr/>
        </p:nvSpPr>
        <p:spPr>
          <a:xfrm>
            <a:off x="0" y="2226627"/>
            <a:ext cx="9144000" cy="32575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0" name="TextBox 9"/>
          <p:cNvSpPr txBox="1"/>
          <p:nvPr/>
        </p:nvSpPr>
        <p:spPr>
          <a:xfrm>
            <a:off x="342900" y="2330946"/>
            <a:ext cx="8458200" cy="2739211"/>
          </a:xfrm>
          <a:prstGeom prst="rect">
            <a:avLst/>
          </a:prstGeom>
          <a:noFill/>
        </p:spPr>
        <p:txBody>
          <a:bodyPr wrap="square" rtlCol="0">
            <a:spAutoFit/>
          </a:bodyPr>
          <a:lstStyle/>
          <a:p>
            <a:pPr marL="214313" indent="-214313">
              <a:spcAft>
                <a:spcPts val="600"/>
              </a:spcAft>
              <a:buFont typeface="Arial" panose="020B0604020202020204" pitchFamily="34" charset="0"/>
              <a:buChar char="•"/>
            </a:pPr>
            <a:r>
              <a:rPr lang="ja-JP" altLang="en-US" sz="2700" dirty="0" smtClean="0">
                <a:latin typeface="Franklin Gothic Book" panose="020B0503020102020204" pitchFamily="34" charset="0"/>
              </a:rPr>
              <a:t>キリスト信仰により殺されるリスクに直面しているソマリアのクリスチャンたちが守られるように</a:t>
            </a:r>
            <a:endParaRPr lang="en-US" altLang="ja-JP" sz="2700" dirty="0" smtClean="0">
              <a:latin typeface="Franklin Gothic Book" panose="020B0503020102020204" pitchFamily="34" charset="0"/>
            </a:endParaRPr>
          </a:p>
          <a:p>
            <a:pPr marL="214313" indent="-214313">
              <a:spcAft>
                <a:spcPts val="600"/>
              </a:spcAft>
              <a:buFont typeface="Arial" panose="020B0604020202020204" pitchFamily="34" charset="0"/>
              <a:buChar char="•"/>
            </a:pPr>
            <a:r>
              <a:rPr lang="ja-JP" altLang="en-US" sz="2700" dirty="0" smtClean="0">
                <a:latin typeface="Franklin Gothic Book" panose="020B0503020102020204" pitchFamily="34" charset="0"/>
              </a:rPr>
              <a:t>彼らが神からの知恵と導きの中で、大胆に福音を隣人と分かち合う機会が与えられるように。</a:t>
            </a:r>
            <a:endParaRPr lang="en-US" altLang="ja-JP" sz="2700" dirty="0" smtClean="0">
              <a:latin typeface="Franklin Gothic Book" panose="020B0503020102020204" pitchFamily="34" charset="0"/>
            </a:endParaRPr>
          </a:p>
          <a:p>
            <a:pPr marL="214313" indent="-214313">
              <a:spcAft>
                <a:spcPts val="600"/>
              </a:spcAft>
              <a:buFont typeface="Arial" panose="020B0604020202020204" pitchFamily="34" charset="0"/>
              <a:buChar char="•"/>
            </a:pPr>
            <a:r>
              <a:rPr lang="ja-JP" altLang="en-US" sz="2700" dirty="0" smtClean="0">
                <a:latin typeface="Franklin Gothic Book" panose="020B0503020102020204" pitchFamily="34" charset="0"/>
              </a:rPr>
              <a:t>外部から疎外された状態の彼らを助けるミニストリーが起こされるように</a:t>
            </a:r>
            <a:endParaRPr lang="en-CA" sz="2700" dirty="0">
              <a:latin typeface="Franklin Gothic Book" panose="020B0503020102020204" pitchFamily="34" charset="0"/>
            </a:endParaRPr>
          </a:p>
        </p:txBody>
      </p:sp>
    </p:spTree>
    <p:extLst>
      <p:ext uri="{BB962C8B-B14F-4D97-AF65-F5344CB8AC3E}">
        <p14:creationId xmlns:p14="http://schemas.microsoft.com/office/powerpoint/2010/main" val="51498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3600" dirty="0" smtClean="0">
                <a:solidFill>
                  <a:srgbClr val="FFFF00"/>
                </a:solidFill>
                <a:latin typeface="小塚明朝 Std H" panose="02020A00000000000000" pitchFamily="18" charset="-128"/>
                <a:ea typeface="小塚明朝 Std H" panose="02020A00000000000000" pitchFamily="18" charset="-128"/>
              </a:rPr>
              <a:t>迫害下にある教会</a:t>
            </a:r>
            <a:r>
              <a:rPr kumimoji="1" lang="ja-JP" altLang="en-US" sz="3600" dirty="0">
                <a:solidFill>
                  <a:srgbClr val="FFFF00"/>
                </a:solidFill>
                <a:latin typeface="小塚明朝 Std H" panose="02020A00000000000000" pitchFamily="18" charset="-128"/>
                <a:ea typeface="小塚明朝 Std H" panose="02020A00000000000000" pitchFamily="18" charset="-128"/>
              </a:rPr>
              <a:t>のための国際祈祷日</a:t>
            </a:r>
            <a:endParaRPr kumimoji="1" lang="ja-JP" altLang="en-US" sz="3600" dirty="0"/>
          </a:p>
        </p:txBody>
      </p:sp>
      <p:sp>
        <p:nvSpPr>
          <p:cNvPr id="3" name="コンテンツ プレースホルダー 2"/>
          <p:cNvSpPr>
            <a:spLocks noGrp="1"/>
          </p:cNvSpPr>
          <p:nvPr>
            <p:ph idx="1"/>
          </p:nvPr>
        </p:nvSpPr>
        <p:spPr>
          <a:xfrm>
            <a:off x="457200" y="1295400"/>
            <a:ext cx="8229600" cy="4830763"/>
          </a:xfrm>
        </p:spPr>
        <p:txBody>
          <a:bodyPr>
            <a:normAutofit fontScale="70000" lnSpcReduction="20000"/>
          </a:bodyPr>
          <a:lstStyle/>
          <a:p>
            <a:pPr marL="0" indent="0">
              <a:lnSpc>
                <a:spcPct val="120000"/>
              </a:lnSpc>
              <a:buNone/>
            </a:pPr>
            <a:r>
              <a:rPr lang="ja-JP" altLang="en-US" dirty="0" smtClean="0">
                <a:solidFill>
                  <a:schemeClr val="bg1"/>
                </a:solidFill>
                <a:latin typeface="ＭＳ ゴシック" panose="020B0609070205080204" pitchFamily="49" charset="-128"/>
                <a:ea typeface="ＭＳ ゴシック" panose="020B0609070205080204" pitchFamily="49" charset="-128"/>
              </a:rPr>
              <a:t>私たち</a:t>
            </a:r>
            <a:r>
              <a:rPr lang="ja-JP" altLang="en-US" dirty="0">
                <a:solidFill>
                  <a:schemeClr val="bg1"/>
                </a:solidFill>
                <a:latin typeface="ＭＳ ゴシック" panose="020B0609070205080204" pitchFamily="49" charset="-128"/>
                <a:ea typeface="ＭＳ ゴシック" panose="020B0609070205080204" pitchFamily="49" charset="-128"/>
              </a:rPr>
              <a:t>をキリストの愛から引き離すのはだれですか。患難ですか、苦しみですか、迫害ですか、飢えですか、裸ですか、危険ですか、剣ですか</a:t>
            </a:r>
            <a:r>
              <a:rPr lang="ja-JP" altLang="en-US" dirty="0" smtClean="0">
                <a:solidFill>
                  <a:schemeClr val="bg1"/>
                </a:solidFill>
                <a:latin typeface="ＭＳ ゴシック" panose="020B0609070205080204" pitchFamily="49" charset="-128"/>
                <a:ea typeface="ＭＳ ゴシック" panose="020B0609070205080204" pitchFamily="49" charset="-128"/>
              </a:rPr>
              <a:t>。</a:t>
            </a:r>
            <a:endParaRPr lang="en-US" altLang="ja-JP" dirty="0" smtClean="0">
              <a:solidFill>
                <a:schemeClr val="bg1"/>
              </a:solidFill>
              <a:latin typeface="ＭＳ ゴシック" panose="020B0609070205080204" pitchFamily="49" charset="-128"/>
              <a:ea typeface="ＭＳ ゴシック" panose="020B0609070205080204" pitchFamily="49" charset="-128"/>
            </a:endParaRPr>
          </a:p>
          <a:p>
            <a:pPr marL="0" indent="0">
              <a:lnSpc>
                <a:spcPct val="120000"/>
              </a:lnSpc>
              <a:buNone/>
            </a:pPr>
            <a:r>
              <a:rPr lang="ja-JP" altLang="en-US" dirty="0" smtClean="0">
                <a:solidFill>
                  <a:schemeClr val="bg1"/>
                </a:solidFill>
                <a:latin typeface="ＭＳ ゴシック" panose="020B0609070205080204" pitchFamily="49" charset="-128"/>
                <a:ea typeface="ＭＳ ゴシック" panose="020B0609070205080204" pitchFamily="49" charset="-128"/>
              </a:rPr>
              <a:t>「</a:t>
            </a:r>
            <a:r>
              <a:rPr lang="ja-JP" altLang="en-US" dirty="0">
                <a:solidFill>
                  <a:schemeClr val="bg1"/>
                </a:solidFill>
                <a:latin typeface="ＭＳ ゴシック" panose="020B0609070205080204" pitchFamily="49" charset="-128"/>
                <a:ea typeface="ＭＳ ゴシック" panose="020B0609070205080204" pitchFamily="49" charset="-128"/>
              </a:rPr>
              <a:t>あなたのために、私たちは一日中、死に定められている。私たちは、ほふられる羊とみなされた。」と書いてあるとおりです</a:t>
            </a:r>
            <a:r>
              <a:rPr lang="ja-JP" altLang="en-US" dirty="0" smtClean="0">
                <a:solidFill>
                  <a:schemeClr val="bg1"/>
                </a:solidFill>
                <a:latin typeface="ＭＳ ゴシック" panose="020B0609070205080204" pitchFamily="49" charset="-128"/>
                <a:ea typeface="ＭＳ ゴシック" panose="020B0609070205080204" pitchFamily="49" charset="-128"/>
              </a:rPr>
              <a:t>。しかし</a:t>
            </a:r>
            <a:r>
              <a:rPr lang="ja-JP" altLang="en-US" dirty="0">
                <a:solidFill>
                  <a:schemeClr val="bg1"/>
                </a:solidFill>
                <a:latin typeface="ＭＳ ゴシック" panose="020B0609070205080204" pitchFamily="49" charset="-128"/>
                <a:ea typeface="ＭＳ ゴシック" panose="020B0609070205080204" pitchFamily="49" charset="-128"/>
              </a:rPr>
              <a:t>、私たちは、私たちを愛してくださった方によって、これらすべてのことの中にあっても、圧倒的な勝利者となるのです</a:t>
            </a:r>
            <a:r>
              <a:rPr lang="ja-JP" altLang="en-US" dirty="0" smtClean="0">
                <a:solidFill>
                  <a:schemeClr val="bg1"/>
                </a:solidFill>
                <a:latin typeface="ＭＳ ゴシック" panose="020B0609070205080204" pitchFamily="49" charset="-128"/>
                <a:ea typeface="ＭＳ ゴシック" panose="020B0609070205080204" pitchFamily="49" charset="-128"/>
              </a:rPr>
              <a:t>。私</a:t>
            </a:r>
            <a:r>
              <a:rPr lang="ja-JP" altLang="en-US" dirty="0">
                <a:solidFill>
                  <a:schemeClr val="bg1"/>
                </a:solidFill>
                <a:latin typeface="ＭＳ ゴシック" panose="020B0609070205080204" pitchFamily="49" charset="-128"/>
                <a:ea typeface="ＭＳ ゴシック" panose="020B0609070205080204" pitchFamily="49" charset="-128"/>
              </a:rPr>
              <a:t>はこう確信しています。死も、いのちも、御使いも、権威ある者も、今あるものも、後に来るものも、力ある者も</a:t>
            </a:r>
            <a:r>
              <a:rPr lang="ja-JP" altLang="en-US" dirty="0" smtClean="0">
                <a:solidFill>
                  <a:schemeClr val="bg1"/>
                </a:solidFill>
                <a:latin typeface="ＭＳ ゴシック" panose="020B0609070205080204" pitchFamily="49" charset="-128"/>
                <a:ea typeface="ＭＳ ゴシック" panose="020B0609070205080204" pitchFamily="49" charset="-128"/>
              </a:rPr>
              <a:t>、高さ</a:t>
            </a:r>
            <a:r>
              <a:rPr lang="ja-JP" altLang="en-US" dirty="0">
                <a:solidFill>
                  <a:schemeClr val="bg1"/>
                </a:solidFill>
                <a:latin typeface="ＭＳ ゴシック" panose="020B0609070205080204" pitchFamily="49" charset="-128"/>
                <a:ea typeface="ＭＳ ゴシック" panose="020B0609070205080204" pitchFamily="49" charset="-128"/>
              </a:rPr>
              <a:t>も、深さも、そのほかのどんな被造物も、私たちの主キリスト・イエスにある神の愛から、私たちを引き離すことはできません</a:t>
            </a:r>
            <a:r>
              <a:rPr lang="ja-JP" altLang="en-US" dirty="0" smtClean="0">
                <a:solidFill>
                  <a:schemeClr val="bg1"/>
                </a:solidFill>
                <a:latin typeface="ＭＳ ゴシック" panose="020B0609070205080204" pitchFamily="49" charset="-128"/>
                <a:ea typeface="ＭＳ ゴシック" panose="020B0609070205080204" pitchFamily="49" charset="-128"/>
              </a:rPr>
              <a:t>。</a:t>
            </a:r>
            <a:endParaRPr lang="en-US" altLang="ja-JP" dirty="0" smtClean="0">
              <a:solidFill>
                <a:schemeClr val="bg1"/>
              </a:solidFill>
              <a:latin typeface="ＭＳ ゴシック" panose="020B0609070205080204" pitchFamily="49" charset="-128"/>
              <a:ea typeface="ＭＳ ゴシック" panose="020B0609070205080204" pitchFamily="49" charset="-128"/>
            </a:endParaRPr>
          </a:p>
          <a:p>
            <a:pPr marL="0" indent="0" algn="r">
              <a:lnSpc>
                <a:spcPct val="120000"/>
              </a:lnSpc>
              <a:buNone/>
            </a:pPr>
            <a:r>
              <a:rPr kumimoji="1" lang="ja-JP" altLang="en-US" dirty="0" smtClean="0">
                <a:solidFill>
                  <a:schemeClr val="bg1"/>
                </a:solidFill>
                <a:latin typeface="ＭＳ ゴシック" panose="020B0609070205080204" pitchFamily="49" charset="-128"/>
                <a:ea typeface="ＭＳ ゴシック" panose="020B0609070205080204" pitchFamily="49" charset="-128"/>
              </a:rPr>
              <a:t>ローマ８：３５～３９</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39716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800600"/>
          </a:xfrm>
        </p:spPr>
        <p:txBody>
          <a:bodyPr>
            <a:normAutofit/>
          </a:bodyPr>
          <a:lstStyle/>
          <a:p>
            <a:r>
              <a:rPr lang="en-US" altLang="ja-JP" sz="2800" dirty="0" smtClean="0">
                <a:solidFill>
                  <a:schemeClr val="bg1"/>
                </a:solidFill>
                <a:latin typeface="+mj-ea"/>
                <a:ea typeface="+mj-ea"/>
              </a:rPr>
              <a:t>2016</a:t>
            </a:r>
            <a:r>
              <a:rPr lang="ja-JP" altLang="en-US" sz="2800" dirty="0" smtClean="0">
                <a:solidFill>
                  <a:schemeClr val="bg1"/>
                </a:solidFill>
                <a:latin typeface="+mj-ea"/>
                <a:ea typeface="+mj-ea"/>
              </a:rPr>
              <a:t>年もクリスチャンに対する迫害は世界規模で拡がっており、</a:t>
            </a:r>
            <a:r>
              <a:rPr lang="ja-JP" altLang="en-US" sz="2800" dirty="0" smtClean="0">
                <a:solidFill>
                  <a:srgbClr val="FFFF00"/>
                </a:solidFill>
                <a:latin typeface="+mj-ea"/>
                <a:ea typeface="+mj-ea"/>
              </a:rPr>
              <a:t>歴史上最悪の状況</a:t>
            </a:r>
            <a:r>
              <a:rPr lang="ja-JP" altLang="en-US" sz="2800" dirty="0" smtClean="0">
                <a:solidFill>
                  <a:schemeClr val="bg1"/>
                </a:solidFill>
                <a:latin typeface="+mj-ea"/>
                <a:ea typeface="+mj-ea"/>
              </a:rPr>
              <a:t>にある</a:t>
            </a:r>
            <a:endParaRPr lang="en-US" altLang="ja-JP" sz="2800" dirty="0" smtClean="0">
              <a:solidFill>
                <a:schemeClr val="bg1"/>
              </a:solidFill>
              <a:latin typeface="+mj-ea"/>
              <a:ea typeface="+mj-ea"/>
            </a:endParaRPr>
          </a:p>
          <a:p>
            <a:r>
              <a:rPr lang="ja-JP" altLang="en-US" sz="2800" dirty="0" smtClean="0">
                <a:solidFill>
                  <a:schemeClr val="bg1"/>
                </a:solidFill>
                <a:latin typeface="+mj-ea"/>
                <a:ea typeface="+mj-ea"/>
              </a:rPr>
              <a:t>イスラム</a:t>
            </a:r>
            <a:r>
              <a:rPr lang="ja-JP" altLang="en-US" sz="2800" dirty="0" smtClean="0">
                <a:solidFill>
                  <a:schemeClr val="bg1"/>
                </a:solidFill>
                <a:latin typeface="+mj-ea"/>
                <a:ea typeface="+mj-ea"/>
              </a:rPr>
              <a:t>過激派の活動が国境を越えて拡がっている：</a:t>
            </a:r>
            <a:r>
              <a:rPr lang="en-US" altLang="ja-JP" sz="2800" dirty="0" smtClean="0">
                <a:solidFill>
                  <a:schemeClr val="bg1"/>
                </a:solidFill>
                <a:latin typeface="+mj-ea"/>
                <a:ea typeface="+mj-ea"/>
              </a:rPr>
              <a:t>2017</a:t>
            </a:r>
            <a:r>
              <a:rPr lang="ja-JP" altLang="en-US" sz="2800" dirty="0" smtClean="0">
                <a:solidFill>
                  <a:schemeClr val="bg1"/>
                </a:solidFill>
                <a:latin typeface="+mj-ea"/>
                <a:ea typeface="+mj-ea"/>
              </a:rPr>
              <a:t>年の</a:t>
            </a:r>
            <a:r>
              <a:rPr lang="en-US" altLang="ja-JP" sz="2800" dirty="0" smtClean="0">
                <a:solidFill>
                  <a:srgbClr val="FFFF00"/>
                </a:solidFill>
                <a:latin typeface="+mj-ea"/>
                <a:ea typeface="+mj-ea"/>
              </a:rPr>
              <a:t>WorldWatchList50</a:t>
            </a:r>
            <a:r>
              <a:rPr lang="ja-JP" altLang="en-US" sz="2800" dirty="0" smtClean="0">
                <a:solidFill>
                  <a:srgbClr val="FFFF00"/>
                </a:solidFill>
                <a:latin typeface="+mj-ea"/>
                <a:ea typeface="+mj-ea"/>
              </a:rPr>
              <a:t>ヵ国のうち</a:t>
            </a:r>
            <a:r>
              <a:rPr lang="en-US" altLang="ja-JP" sz="2800" dirty="0" smtClean="0">
                <a:solidFill>
                  <a:srgbClr val="FFFF00"/>
                </a:solidFill>
                <a:latin typeface="+mj-ea"/>
                <a:ea typeface="+mj-ea"/>
              </a:rPr>
              <a:t>35</a:t>
            </a:r>
            <a:r>
              <a:rPr lang="ja-JP" altLang="en-US" sz="2800" dirty="0" smtClean="0">
                <a:solidFill>
                  <a:srgbClr val="FFFF00"/>
                </a:solidFill>
                <a:latin typeface="+mj-ea"/>
                <a:ea typeface="+mj-ea"/>
              </a:rPr>
              <a:t>ヵ国</a:t>
            </a:r>
            <a:r>
              <a:rPr lang="ja-JP" altLang="en-US" sz="2800" dirty="0" smtClean="0">
                <a:solidFill>
                  <a:schemeClr val="bg1"/>
                </a:solidFill>
                <a:latin typeface="+mj-ea"/>
                <a:ea typeface="+mj-ea"/>
              </a:rPr>
              <a:t>でイスラム過激派が迫害を主導している</a:t>
            </a:r>
            <a:endParaRPr lang="en-US" altLang="ja-JP" sz="2800" dirty="0" smtClean="0">
              <a:solidFill>
                <a:schemeClr val="bg1"/>
              </a:solidFill>
              <a:latin typeface="+mj-ea"/>
              <a:ea typeface="+mj-ea"/>
            </a:endParaRPr>
          </a:p>
          <a:p>
            <a:r>
              <a:rPr lang="ja-JP" altLang="en-US" sz="2800" dirty="0" smtClean="0">
                <a:solidFill>
                  <a:schemeClr val="bg1"/>
                </a:solidFill>
                <a:latin typeface="+mj-ea"/>
                <a:ea typeface="+mj-ea"/>
              </a:rPr>
              <a:t>世界各国において、</a:t>
            </a:r>
            <a:r>
              <a:rPr lang="ja-JP" altLang="en-US" sz="2800" dirty="0" smtClean="0">
                <a:solidFill>
                  <a:srgbClr val="FFFF00"/>
                </a:solidFill>
                <a:latin typeface="+mj-ea"/>
                <a:ea typeface="+mj-ea"/>
              </a:rPr>
              <a:t>民族的ナショナリズム</a:t>
            </a:r>
            <a:r>
              <a:rPr lang="ja-JP" altLang="en-US" sz="2800" dirty="0" smtClean="0">
                <a:solidFill>
                  <a:schemeClr val="bg1"/>
                </a:solidFill>
                <a:latin typeface="+mj-ea"/>
                <a:ea typeface="+mj-ea"/>
              </a:rPr>
              <a:t>が迫害を助長している</a:t>
            </a:r>
            <a:endParaRPr lang="en-US" altLang="ja-JP" sz="2800" dirty="0" smtClean="0">
              <a:solidFill>
                <a:schemeClr val="bg1"/>
              </a:solidFill>
              <a:latin typeface="+mj-ea"/>
              <a:ea typeface="+mj-ea"/>
            </a:endParaRPr>
          </a:p>
          <a:p>
            <a:r>
              <a:rPr lang="ja-JP" altLang="en-US" sz="2800" dirty="0" smtClean="0">
                <a:solidFill>
                  <a:schemeClr val="bg1"/>
                </a:solidFill>
                <a:latin typeface="+mj-ea"/>
                <a:ea typeface="+mj-ea"/>
              </a:rPr>
              <a:t>アジアでは</a:t>
            </a:r>
            <a:r>
              <a:rPr lang="ja-JP" altLang="en-US" sz="2800" dirty="0" smtClean="0">
                <a:solidFill>
                  <a:srgbClr val="FFFF00"/>
                </a:solidFill>
                <a:latin typeface="+mj-ea"/>
                <a:ea typeface="+mj-ea"/>
              </a:rPr>
              <a:t>マイノリティーを攻撃</a:t>
            </a:r>
            <a:r>
              <a:rPr lang="ja-JP" altLang="en-US" sz="2800" dirty="0" smtClean="0">
                <a:solidFill>
                  <a:schemeClr val="bg1"/>
                </a:solidFill>
                <a:latin typeface="+mj-ea"/>
                <a:ea typeface="+mj-ea"/>
              </a:rPr>
              <a:t>する形で、</a:t>
            </a:r>
            <a:r>
              <a:rPr lang="ja-JP" altLang="en-US" sz="2800" dirty="0" smtClean="0">
                <a:solidFill>
                  <a:srgbClr val="FFFF00"/>
                </a:solidFill>
                <a:latin typeface="+mj-ea"/>
                <a:ea typeface="+mj-ea"/>
              </a:rPr>
              <a:t>政府がクリスチャンをスケープゴート化</a:t>
            </a:r>
            <a:r>
              <a:rPr lang="ja-JP" altLang="en-US" sz="2800" dirty="0" smtClean="0">
                <a:solidFill>
                  <a:schemeClr val="bg1"/>
                </a:solidFill>
                <a:latin typeface="+mj-ea"/>
                <a:ea typeface="+mj-ea"/>
              </a:rPr>
              <a:t>するケースが相次いでいる</a:t>
            </a:r>
            <a:endParaRPr lang="en-US" altLang="ja-JP" sz="2800" dirty="0" smtClean="0">
              <a:solidFill>
                <a:schemeClr val="bg1"/>
              </a:solidFill>
              <a:latin typeface="+mj-ea"/>
              <a:ea typeface="+mj-ea"/>
            </a:endParaRPr>
          </a:p>
        </p:txBody>
      </p:sp>
      <p:sp>
        <p:nvSpPr>
          <p:cNvPr id="4" name="Title 1"/>
          <p:cNvSpPr>
            <a:spLocks noGrp="1"/>
          </p:cNvSpPr>
          <p:nvPr>
            <p:ph type="title"/>
          </p:nvPr>
        </p:nvSpPr>
        <p:spPr>
          <a:xfrm>
            <a:off x="457200" y="274638"/>
            <a:ext cx="8229600" cy="1143000"/>
          </a:xfrm>
        </p:spPr>
        <p:txBody>
          <a:bodyPr>
            <a:normAutofit/>
          </a:bodyPr>
          <a:lstStyle/>
          <a:p>
            <a:r>
              <a:rPr lang="ja-JP" altLang="en-US" sz="5500" b="1" dirty="0" smtClean="0">
                <a:solidFill>
                  <a:schemeClr val="accent2">
                    <a:lumMod val="60000"/>
                    <a:lumOff val="40000"/>
                  </a:schemeClr>
                </a:solidFill>
                <a:latin typeface="Myriad Pro" pitchFamily="34" charset="0"/>
              </a:rPr>
              <a:t>迫害の現実</a:t>
            </a:r>
            <a:endParaRPr lang="en-US" sz="5500" b="1" dirty="0">
              <a:solidFill>
                <a:schemeClr val="accent2">
                  <a:lumMod val="60000"/>
                  <a:lumOff val="40000"/>
                </a:schemeClr>
              </a:solidFill>
              <a:latin typeface="Myriad Pro" pitchFamily="34" charset="0"/>
            </a:endParaRPr>
          </a:p>
        </p:txBody>
      </p:sp>
    </p:spTree>
    <p:extLst>
      <p:ext uri="{BB962C8B-B14F-4D97-AF65-F5344CB8AC3E}">
        <p14:creationId xmlns:p14="http://schemas.microsoft.com/office/powerpoint/2010/main" val="1926693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3508"/>
            <a:ext cx="9144000" cy="5084892"/>
          </a:xfrm>
          <a:prstGeom prst="rect">
            <a:avLst/>
          </a:prstGeom>
        </p:spPr>
      </p:pic>
      <p:sp>
        <p:nvSpPr>
          <p:cNvPr id="10" name="Rectangle 9"/>
          <p:cNvSpPr/>
          <p:nvPr/>
        </p:nvSpPr>
        <p:spPr>
          <a:xfrm>
            <a:off x="0" y="0"/>
            <a:ext cx="9144000" cy="1295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3" name="Slide Number Placeholder 2"/>
          <p:cNvSpPr>
            <a:spLocks noGrp="1"/>
          </p:cNvSpPr>
          <p:nvPr>
            <p:ph type="sldNum" sz="quarter" idx="4294967295"/>
          </p:nvPr>
        </p:nvSpPr>
        <p:spPr>
          <a:xfrm>
            <a:off x="8410575" y="6181531"/>
            <a:ext cx="609600" cy="457200"/>
          </a:xfrm>
          <a:prstGeom prst="rect">
            <a:avLst/>
          </a:prstGeom>
        </p:spPr>
        <p:txBody>
          <a:bodyPr/>
          <a:lstStyle/>
          <a:p>
            <a:fld id="{42FB5060-04C8-4F32-BEB5-4F4E94FBB2B9}" type="slidenum">
              <a:rPr lang="en-US" smtClean="0">
                <a:latin typeface="Myriad Pro" pitchFamily="34" charset="0"/>
              </a:rPr>
              <a:pPr/>
              <a:t>4</a:t>
            </a:fld>
            <a:endParaRPr lang="en-US">
              <a:latin typeface="Myriad Pro" pitchFamily="34" charset="0"/>
            </a:endParaRPr>
          </a:p>
        </p:txBody>
      </p:sp>
      <p:sp>
        <p:nvSpPr>
          <p:cNvPr id="7" name="角丸四角形 6"/>
          <p:cNvSpPr/>
          <p:nvPr/>
        </p:nvSpPr>
        <p:spPr>
          <a:xfrm>
            <a:off x="838200" y="2362200"/>
            <a:ext cx="2667000" cy="4267200"/>
          </a:xfrm>
          <a:prstGeom prst="roundRect">
            <a:avLst/>
          </a:prstGeom>
          <a:solidFill>
            <a:srgbClr val="FFFF0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TextBox 4"/>
          <p:cNvSpPr txBox="1"/>
          <p:nvPr/>
        </p:nvSpPr>
        <p:spPr>
          <a:xfrm>
            <a:off x="914400" y="2407547"/>
            <a:ext cx="2514600" cy="4154984"/>
          </a:xfrm>
          <a:prstGeom prst="rect">
            <a:avLst/>
          </a:prstGeom>
          <a:solidFill>
            <a:schemeClr val="tx2">
              <a:alpha val="0"/>
            </a:schemeClr>
          </a:solidFill>
        </p:spPr>
        <p:txBody>
          <a:bodyPr wrap="square" rtlCol="0">
            <a:spAutoFit/>
          </a:bodyPr>
          <a:lstStyle/>
          <a:p>
            <a:pPr algn="ctr"/>
            <a:r>
              <a:rPr lang="ja-JP" altLang="en-US" sz="2400" b="1" dirty="0" smtClean="0">
                <a:solidFill>
                  <a:srgbClr val="C00000"/>
                </a:solidFill>
                <a:latin typeface="Myriad Pro" pitchFamily="34" charset="0"/>
              </a:rPr>
              <a:t>トップ</a:t>
            </a:r>
            <a:r>
              <a:rPr lang="en-US" sz="2400" b="1" dirty="0" smtClean="0">
                <a:solidFill>
                  <a:srgbClr val="C00000"/>
                </a:solidFill>
                <a:latin typeface="Myriad Pro" pitchFamily="34" charset="0"/>
              </a:rPr>
              <a:t> 10</a:t>
            </a:r>
          </a:p>
          <a:p>
            <a:r>
              <a:rPr lang="en-US" altLang="ja-JP" sz="2400" b="1" dirty="0" smtClean="0">
                <a:latin typeface="Myriad Pro" pitchFamily="34" charset="0"/>
              </a:rPr>
              <a:t>1.</a:t>
            </a:r>
            <a:r>
              <a:rPr lang="ja-JP" altLang="en-US" sz="2400" b="1" dirty="0" smtClean="0">
                <a:latin typeface="Myriad Pro" pitchFamily="34" charset="0"/>
              </a:rPr>
              <a:t>北朝鮮</a:t>
            </a:r>
            <a:endParaRPr lang="en-US" altLang="ja-JP" sz="2400" b="1" dirty="0" smtClean="0">
              <a:latin typeface="Myriad Pro" pitchFamily="34" charset="0"/>
            </a:endParaRPr>
          </a:p>
          <a:p>
            <a:r>
              <a:rPr lang="en-US" altLang="ja-JP" sz="2400" b="1" dirty="0" smtClean="0">
                <a:latin typeface="Myriad Pro" pitchFamily="34" charset="0"/>
              </a:rPr>
              <a:t>2.</a:t>
            </a:r>
            <a:r>
              <a:rPr lang="ja-JP" altLang="en-US" sz="2400" b="1" dirty="0" smtClean="0">
                <a:latin typeface="Myriad Pro" pitchFamily="34" charset="0"/>
              </a:rPr>
              <a:t>ソマリア</a:t>
            </a:r>
            <a:endParaRPr lang="en-US" sz="2400" b="1" dirty="0">
              <a:latin typeface="Myriad Pro" pitchFamily="34" charset="0"/>
            </a:endParaRPr>
          </a:p>
          <a:p>
            <a:r>
              <a:rPr lang="en-US" altLang="ja-JP" sz="2400" b="1" dirty="0" smtClean="0">
                <a:latin typeface="Myriad Pro" pitchFamily="34" charset="0"/>
              </a:rPr>
              <a:t>3.</a:t>
            </a:r>
            <a:r>
              <a:rPr lang="ja-JP" altLang="en-US" sz="2400" b="1" dirty="0" smtClean="0">
                <a:latin typeface="Myriad Pro" pitchFamily="34" charset="0"/>
              </a:rPr>
              <a:t>アフガニスタン</a:t>
            </a:r>
            <a:endParaRPr lang="en-US" altLang="ja-JP" sz="2400" b="1" dirty="0">
              <a:latin typeface="Myriad Pro" pitchFamily="34" charset="0"/>
            </a:endParaRPr>
          </a:p>
          <a:p>
            <a:r>
              <a:rPr lang="en-US" altLang="ja-JP" sz="2400" b="1" dirty="0" smtClean="0">
                <a:latin typeface="Myriad Pro" pitchFamily="34" charset="0"/>
              </a:rPr>
              <a:t>4.</a:t>
            </a:r>
            <a:r>
              <a:rPr lang="ja-JP" altLang="en-US" sz="2400" b="1" dirty="0" smtClean="0">
                <a:latin typeface="Myriad Pro" pitchFamily="34" charset="0"/>
              </a:rPr>
              <a:t>パキスタン</a:t>
            </a:r>
            <a:endParaRPr lang="en-US" altLang="ja-JP" sz="2400" b="1" dirty="0">
              <a:latin typeface="Myriad Pro" pitchFamily="34" charset="0"/>
            </a:endParaRPr>
          </a:p>
          <a:p>
            <a:r>
              <a:rPr lang="en-US" altLang="ja-JP" sz="2400" b="1" dirty="0" smtClean="0">
                <a:latin typeface="Myriad Pro" pitchFamily="34" charset="0"/>
              </a:rPr>
              <a:t>5.</a:t>
            </a:r>
            <a:r>
              <a:rPr lang="ja-JP" altLang="en-US" sz="2400" b="1" dirty="0" smtClean="0">
                <a:latin typeface="Myriad Pro" pitchFamily="34" charset="0"/>
              </a:rPr>
              <a:t>スーダン</a:t>
            </a:r>
            <a:endParaRPr lang="en-US" altLang="ja-JP" sz="2400" b="1" dirty="0">
              <a:latin typeface="Myriad Pro" pitchFamily="34" charset="0"/>
            </a:endParaRPr>
          </a:p>
          <a:p>
            <a:r>
              <a:rPr lang="en-US" altLang="ja-JP" sz="2400" b="1" dirty="0" smtClean="0">
                <a:latin typeface="Myriad Pro" pitchFamily="34" charset="0"/>
              </a:rPr>
              <a:t>6.</a:t>
            </a:r>
            <a:r>
              <a:rPr lang="ja-JP" altLang="en-US" sz="2400" b="1" dirty="0" smtClean="0">
                <a:latin typeface="Myriad Pro" pitchFamily="34" charset="0"/>
              </a:rPr>
              <a:t>シリア</a:t>
            </a:r>
            <a:endParaRPr lang="en-US" altLang="ja-JP" sz="2400" b="1" dirty="0">
              <a:latin typeface="Myriad Pro" pitchFamily="34" charset="0"/>
            </a:endParaRPr>
          </a:p>
          <a:p>
            <a:r>
              <a:rPr lang="en-US" altLang="ja-JP" sz="2400" b="1" dirty="0" smtClean="0">
                <a:latin typeface="Myriad Pro" pitchFamily="34" charset="0"/>
              </a:rPr>
              <a:t>7.</a:t>
            </a:r>
            <a:r>
              <a:rPr lang="ja-JP" altLang="en-US" sz="2400" b="1" dirty="0" smtClean="0">
                <a:latin typeface="Myriad Pro" pitchFamily="34" charset="0"/>
              </a:rPr>
              <a:t>イラク</a:t>
            </a:r>
            <a:endParaRPr lang="en-US" altLang="ja-JP" sz="2400" b="1" dirty="0">
              <a:latin typeface="Myriad Pro" pitchFamily="34" charset="0"/>
            </a:endParaRPr>
          </a:p>
          <a:p>
            <a:r>
              <a:rPr lang="en-US" altLang="ja-JP" sz="2400" b="1" dirty="0" smtClean="0">
                <a:latin typeface="Myriad Pro" pitchFamily="34" charset="0"/>
              </a:rPr>
              <a:t>8.</a:t>
            </a:r>
            <a:r>
              <a:rPr lang="ja-JP" altLang="en-US" sz="2400" b="1" dirty="0" smtClean="0">
                <a:latin typeface="Myriad Pro" pitchFamily="34" charset="0"/>
              </a:rPr>
              <a:t>イラン</a:t>
            </a:r>
            <a:endParaRPr lang="en-US" altLang="ja-JP" sz="2400" b="1" dirty="0">
              <a:latin typeface="Myriad Pro" pitchFamily="34" charset="0"/>
            </a:endParaRPr>
          </a:p>
          <a:p>
            <a:r>
              <a:rPr lang="en-US" altLang="ja-JP" sz="2400" b="1" dirty="0" smtClean="0">
                <a:latin typeface="Myriad Pro" pitchFamily="34" charset="0"/>
              </a:rPr>
              <a:t>9.</a:t>
            </a:r>
            <a:r>
              <a:rPr lang="ja-JP" altLang="en-US" sz="2400" b="1" dirty="0" smtClean="0">
                <a:latin typeface="Myriad Pro" pitchFamily="34" charset="0"/>
              </a:rPr>
              <a:t>イエメン</a:t>
            </a:r>
            <a:endParaRPr lang="en-US" altLang="ja-JP" sz="2400" b="1" dirty="0">
              <a:latin typeface="Myriad Pro" pitchFamily="34" charset="0"/>
            </a:endParaRPr>
          </a:p>
          <a:p>
            <a:r>
              <a:rPr lang="en-US" altLang="ja-JP" sz="2400" b="1" dirty="0" smtClean="0">
                <a:latin typeface="Myriad Pro" pitchFamily="34" charset="0"/>
              </a:rPr>
              <a:t>10.</a:t>
            </a:r>
            <a:r>
              <a:rPr lang="ja-JP" altLang="en-US" sz="2400" b="1" dirty="0" smtClean="0">
                <a:latin typeface="Myriad Pro" pitchFamily="34" charset="0"/>
              </a:rPr>
              <a:t>エリトリア</a:t>
            </a:r>
            <a:endParaRPr lang="en-US" sz="2400" b="1" dirty="0" smtClean="0">
              <a:latin typeface="Myriad Pro" pitchFamily="34" charset="0"/>
            </a:endParaRPr>
          </a:p>
        </p:txBody>
      </p:sp>
      <p:sp>
        <p:nvSpPr>
          <p:cNvPr id="8" name="Title 2"/>
          <p:cNvSpPr>
            <a:spLocks noGrp="1"/>
          </p:cNvSpPr>
          <p:nvPr>
            <p:ph type="title"/>
          </p:nvPr>
        </p:nvSpPr>
        <p:spPr>
          <a:xfrm>
            <a:off x="457200" y="-47625"/>
            <a:ext cx="8229600" cy="1219200"/>
          </a:xfrm>
        </p:spPr>
        <p:txBody>
          <a:bodyPr>
            <a:noAutofit/>
          </a:bodyPr>
          <a:lstStyle/>
          <a:p>
            <a:r>
              <a:rPr lang="ja-JP" altLang="en-US" sz="4000" b="1" dirty="0" smtClean="0">
                <a:solidFill>
                  <a:schemeClr val="bg1"/>
                </a:solidFill>
                <a:latin typeface="Myriad Pro" pitchFamily="34" charset="0"/>
              </a:rPr>
              <a:t>世界で迫害が厳しい国々</a:t>
            </a:r>
            <a:endParaRPr lang="en-US" sz="4000" b="1" dirty="0">
              <a:solidFill>
                <a:schemeClr val="bg1"/>
              </a:solidFill>
              <a:latin typeface="Myriad Pro" pitchFamily="34" charset="0"/>
            </a:endParaRPr>
          </a:p>
        </p:txBody>
      </p:sp>
      <p:sp>
        <p:nvSpPr>
          <p:cNvPr id="6" name="TextBox 5"/>
          <p:cNvSpPr txBox="1"/>
          <p:nvPr/>
        </p:nvSpPr>
        <p:spPr>
          <a:xfrm>
            <a:off x="5438775" y="6283727"/>
            <a:ext cx="3047999" cy="292388"/>
          </a:xfrm>
          <a:prstGeom prst="rect">
            <a:avLst/>
          </a:prstGeom>
          <a:noFill/>
        </p:spPr>
        <p:txBody>
          <a:bodyPr wrap="square" rtlCol="0">
            <a:spAutoFit/>
          </a:bodyPr>
          <a:lstStyle/>
          <a:p>
            <a:r>
              <a:rPr lang="en-US" sz="1300" dirty="0" smtClean="0">
                <a:solidFill>
                  <a:schemeClr val="bg2"/>
                </a:solidFill>
                <a:latin typeface="Myriad Pro" pitchFamily="34" charset="0"/>
              </a:rPr>
              <a:t>Open Doors: The World Watch List 201</a:t>
            </a:r>
            <a:r>
              <a:rPr lang="en-US" sz="1300" dirty="0">
                <a:solidFill>
                  <a:schemeClr val="bg2"/>
                </a:solidFill>
                <a:latin typeface="Myriad Pro" pitchFamily="34" charset="0"/>
              </a:rPr>
              <a:t>7</a:t>
            </a:r>
            <a:r>
              <a:rPr lang="en-US" sz="1300" dirty="0" smtClean="0">
                <a:solidFill>
                  <a:schemeClr val="bg2"/>
                </a:solidFill>
                <a:latin typeface="Myriad Pro" pitchFamily="34" charset="0"/>
              </a:rPr>
              <a:t> </a:t>
            </a:r>
            <a:endParaRPr lang="en-US" sz="1300" dirty="0">
              <a:solidFill>
                <a:schemeClr val="bg2"/>
              </a:solidFill>
              <a:latin typeface="Myriad Pro" pitchFamily="34" charset="0"/>
            </a:endParaRPr>
          </a:p>
        </p:txBody>
      </p:sp>
      <p:pic>
        <p:nvPicPr>
          <p:cNvPr id="13" name="Picture 12"/>
          <p:cNvPicPr>
            <a:picLocks noChangeAspect="1"/>
          </p:cNvPicPr>
          <p:nvPr/>
        </p:nvPicPr>
        <p:blipFill>
          <a:blip r:embed="rId4"/>
          <a:stretch>
            <a:fillRect/>
          </a:stretch>
        </p:blipFill>
        <p:spPr>
          <a:xfrm>
            <a:off x="4343400" y="4701837"/>
            <a:ext cx="2133600" cy="1524000"/>
          </a:xfrm>
          <a:prstGeom prst="rect">
            <a:avLst/>
          </a:prstGeom>
        </p:spPr>
      </p:pic>
      <p:sp>
        <p:nvSpPr>
          <p:cNvPr id="12" name="テキスト ボックス 11"/>
          <p:cNvSpPr txBox="1"/>
          <p:nvPr/>
        </p:nvSpPr>
        <p:spPr>
          <a:xfrm>
            <a:off x="4844242" y="4757136"/>
            <a:ext cx="1524000" cy="338554"/>
          </a:xfrm>
          <a:prstGeom prst="rect">
            <a:avLst/>
          </a:prstGeom>
          <a:solidFill>
            <a:schemeClr val="bg1"/>
          </a:solidFill>
        </p:spPr>
        <p:txBody>
          <a:bodyPr wrap="square" rtlCol="0">
            <a:spAutoFit/>
          </a:bodyPr>
          <a:lstStyle/>
          <a:p>
            <a:r>
              <a:rPr kumimoji="1" lang="ja-JP" altLang="en-US" sz="1600" dirty="0" smtClean="0">
                <a:latin typeface="小塚ゴシック Std B" panose="020B0800000000000000" pitchFamily="34" charset="-128"/>
                <a:ea typeface="小塚ゴシック Std B" panose="020B0800000000000000" pitchFamily="34" charset="-128"/>
              </a:rPr>
              <a:t>過激な迫害</a:t>
            </a:r>
            <a:endParaRPr kumimoji="1" lang="ja-JP" altLang="en-US" sz="1600" dirty="0">
              <a:latin typeface="小塚ゴシック Std B" panose="020B0800000000000000" pitchFamily="34" charset="-128"/>
              <a:ea typeface="小塚ゴシック Std B" panose="020B0800000000000000" pitchFamily="34" charset="-128"/>
            </a:endParaRPr>
          </a:p>
        </p:txBody>
      </p:sp>
      <p:sp>
        <p:nvSpPr>
          <p:cNvPr id="14" name="テキスト ボックス 13"/>
          <p:cNvSpPr txBox="1"/>
          <p:nvPr/>
        </p:nvSpPr>
        <p:spPr>
          <a:xfrm>
            <a:off x="4844242" y="5248090"/>
            <a:ext cx="1524000" cy="307777"/>
          </a:xfrm>
          <a:prstGeom prst="rect">
            <a:avLst/>
          </a:prstGeom>
          <a:solidFill>
            <a:schemeClr val="bg1"/>
          </a:solidFill>
        </p:spPr>
        <p:txBody>
          <a:bodyPr wrap="square" rtlCol="0">
            <a:spAutoFit/>
          </a:bodyPr>
          <a:lstStyle/>
          <a:p>
            <a:r>
              <a:rPr kumimoji="1" lang="ja-JP" altLang="en-US" sz="1400" spc="-150" dirty="0" smtClean="0">
                <a:latin typeface="小塚ゴシック Std B" panose="020B0800000000000000" pitchFamily="34" charset="-128"/>
                <a:ea typeface="小塚ゴシック Std B" panose="020B0800000000000000" pitchFamily="34" charset="-128"/>
              </a:rPr>
              <a:t>非常に厳しい迫害</a:t>
            </a:r>
            <a:endParaRPr kumimoji="1" lang="ja-JP" altLang="en-US" sz="1400" spc="-150" dirty="0">
              <a:latin typeface="小塚ゴシック Std B" panose="020B0800000000000000" pitchFamily="34" charset="-128"/>
              <a:ea typeface="小塚ゴシック Std B" panose="020B0800000000000000" pitchFamily="34" charset="-128"/>
            </a:endParaRPr>
          </a:p>
        </p:txBody>
      </p:sp>
      <p:sp>
        <p:nvSpPr>
          <p:cNvPr id="15" name="テキスト ボックス 14"/>
          <p:cNvSpPr txBox="1"/>
          <p:nvPr/>
        </p:nvSpPr>
        <p:spPr>
          <a:xfrm>
            <a:off x="4844242" y="5739044"/>
            <a:ext cx="1524000" cy="338554"/>
          </a:xfrm>
          <a:prstGeom prst="rect">
            <a:avLst/>
          </a:prstGeom>
          <a:solidFill>
            <a:schemeClr val="bg1"/>
          </a:solidFill>
        </p:spPr>
        <p:txBody>
          <a:bodyPr wrap="square" rtlCol="0">
            <a:spAutoFit/>
          </a:bodyPr>
          <a:lstStyle/>
          <a:p>
            <a:r>
              <a:rPr kumimoji="1" lang="ja-JP" altLang="en-US" sz="1600" dirty="0" smtClean="0">
                <a:latin typeface="小塚ゴシック Std B" panose="020B0800000000000000" pitchFamily="34" charset="-128"/>
                <a:ea typeface="小塚ゴシック Std B" panose="020B0800000000000000" pitchFamily="34" charset="-128"/>
              </a:rPr>
              <a:t>厳しい迫害</a:t>
            </a:r>
            <a:endParaRPr kumimoji="1" lang="ja-JP" altLang="en-US" sz="1600" dirty="0">
              <a:latin typeface="小塚ゴシック Std B" panose="020B0800000000000000" pitchFamily="34" charset="-128"/>
              <a:ea typeface="小塚ゴシック Std B" panose="020B0800000000000000" pitchFamily="34" charset="-128"/>
            </a:endParaRPr>
          </a:p>
        </p:txBody>
      </p:sp>
      <p:sp>
        <p:nvSpPr>
          <p:cNvPr id="11" name="Rectangle 10"/>
          <p:cNvSpPr/>
          <p:nvPr/>
        </p:nvSpPr>
        <p:spPr>
          <a:xfrm>
            <a:off x="4377821" y="5226591"/>
            <a:ext cx="432000" cy="432000"/>
          </a:xfrm>
          <a:prstGeom prst="rect">
            <a:avLst/>
          </a:prstGeom>
          <a:solidFill>
            <a:srgbClr val="B06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377821" y="5722402"/>
            <a:ext cx="432000" cy="432000"/>
          </a:xfrm>
          <a:prstGeom prst="rect">
            <a:avLst/>
          </a:prstGeom>
          <a:solidFill>
            <a:srgbClr val="B5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7982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rontpagemag.com/wp-content/uploads/2013/02/Egypt-Christians-AP.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924674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2FB5060-04C8-4F32-BEB5-4F4E94FBB2B9}" type="slidenum">
              <a:rPr lang="en-US" smtClean="0"/>
              <a:pPr/>
              <a:t>5</a:t>
            </a:fld>
            <a:endParaRPr lang="en-US"/>
          </a:p>
        </p:txBody>
      </p:sp>
      <p:sp>
        <p:nvSpPr>
          <p:cNvPr id="5" name="Rectangle 4"/>
          <p:cNvSpPr/>
          <p:nvPr/>
        </p:nvSpPr>
        <p:spPr>
          <a:xfrm>
            <a:off x="4419600" y="6397823"/>
            <a:ext cx="4724400" cy="307777"/>
          </a:xfrm>
          <a:prstGeom prst="rect">
            <a:avLst/>
          </a:prstGeom>
        </p:spPr>
        <p:txBody>
          <a:bodyPr wrap="square">
            <a:spAutoFit/>
          </a:bodyPr>
          <a:lstStyle/>
          <a:p>
            <a:pPr algn="r"/>
            <a:r>
              <a:rPr lang="en-US" sz="1400" dirty="0">
                <a:solidFill>
                  <a:schemeClr val="bg1"/>
                </a:solidFill>
              </a:rPr>
              <a:t>International Society for Human </a:t>
            </a:r>
            <a:r>
              <a:rPr lang="en-US" sz="1400" dirty="0" smtClean="0">
                <a:solidFill>
                  <a:schemeClr val="bg1"/>
                </a:solidFill>
              </a:rPr>
              <a:t>Rights, Frankfurt, Germany</a:t>
            </a:r>
            <a:endParaRPr lang="en-US" sz="1400" dirty="0" smtClean="0">
              <a:solidFill>
                <a:schemeClr val="bg1"/>
              </a:solidFill>
              <a:latin typeface="Trebuchet MS" pitchFamily="34" charset="0"/>
            </a:endParaRPr>
          </a:p>
        </p:txBody>
      </p:sp>
      <p:sp>
        <p:nvSpPr>
          <p:cNvPr id="6" name="TextBox 5"/>
          <p:cNvSpPr txBox="1"/>
          <p:nvPr/>
        </p:nvSpPr>
        <p:spPr>
          <a:xfrm>
            <a:off x="3276600" y="533400"/>
            <a:ext cx="6172200" cy="3046988"/>
          </a:xfrm>
          <a:prstGeom prst="rect">
            <a:avLst/>
          </a:prstGeom>
          <a:noFill/>
        </p:spPr>
        <p:txBody>
          <a:bodyPr wrap="square" rtlCol="0">
            <a:spAutoFit/>
          </a:bodyPr>
          <a:lstStyle/>
          <a:p>
            <a:pPr algn="ctr"/>
            <a:r>
              <a:rPr lang="en-US" sz="12000" b="1" dirty="0" smtClean="0">
                <a:solidFill>
                  <a:srgbClr val="C00000"/>
                </a:solidFill>
                <a:effectLst>
                  <a:outerShdw blurRad="38100" dist="38100" dir="2700000" algn="tl">
                    <a:srgbClr val="000000">
                      <a:alpha val="43137"/>
                    </a:srgbClr>
                  </a:outerShdw>
                </a:effectLst>
                <a:latin typeface="Myriad Pro" pitchFamily="34" charset="0"/>
              </a:rPr>
              <a:t>80%</a:t>
            </a:r>
          </a:p>
          <a:p>
            <a:pPr algn="ctr"/>
            <a:r>
              <a:rPr lang="ja-JP" altLang="en-US" sz="3600" b="1" dirty="0" smtClean="0">
                <a:solidFill>
                  <a:schemeClr val="bg1"/>
                </a:solidFill>
                <a:effectLst>
                  <a:outerShdw blurRad="38100" dist="38100" dir="2700000" algn="tl">
                    <a:srgbClr val="000000">
                      <a:alpha val="43137"/>
                    </a:srgbClr>
                  </a:outerShdw>
                </a:effectLst>
                <a:latin typeface="Myriad Pro" pitchFamily="34" charset="0"/>
              </a:rPr>
              <a:t>宗教的迫害の</a:t>
            </a:r>
            <a:r>
              <a:rPr lang="en-US" altLang="ja-JP" sz="3600" b="1" dirty="0" smtClean="0">
                <a:solidFill>
                  <a:schemeClr val="bg1"/>
                </a:solidFill>
                <a:effectLst>
                  <a:outerShdw blurRad="38100" dist="38100" dir="2700000" algn="tl">
                    <a:srgbClr val="000000">
                      <a:alpha val="43137"/>
                    </a:srgbClr>
                  </a:outerShdw>
                </a:effectLst>
                <a:latin typeface="Myriad Pro" pitchFamily="34" charset="0"/>
              </a:rPr>
              <a:t>80</a:t>
            </a:r>
            <a:r>
              <a:rPr lang="ja-JP" altLang="en-US" sz="3600" b="1" dirty="0" smtClean="0">
                <a:solidFill>
                  <a:schemeClr val="bg1"/>
                </a:solidFill>
                <a:effectLst>
                  <a:outerShdw blurRad="38100" dist="38100" dir="2700000" algn="tl">
                    <a:srgbClr val="000000">
                      <a:alpha val="43137"/>
                    </a:srgbClr>
                  </a:outerShdw>
                </a:effectLst>
                <a:latin typeface="Myriad Pro" pitchFamily="34" charset="0"/>
              </a:rPr>
              <a:t>％が</a:t>
            </a:r>
            <a:r>
              <a:rPr lang="en-US" sz="3600" b="1" dirty="0" smtClean="0">
                <a:effectLst>
                  <a:outerShdw blurRad="38100" dist="38100" dir="2700000" algn="tl">
                    <a:srgbClr val="000000">
                      <a:alpha val="43137"/>
                    </a:srgbClr>
                  </a:outerShdw>
                </a:effectLst>
                <a:latin typeface="Myriad Pro" pitchFamily="34" charset="0"/>
              </a:rPr>
              <a:t> </a:t>
            </a:r>
          </a:p>
          <a:p>
            <a:pPr algn="ctr"/>
            <a:r>
              <a:rPr lang="ja-JP" altLang="en-US" sz="3600" b="1" dirty="0" smtClean="0">
                <a:solidFill>
                  <a:srgbClr val="FFC000"/>
                </a:solidFill>
                <a:effectLst>
                  <a:outerShdw blurRad="38100" dist="38100" dir="2700000" algn="tl">
                    <a:srgbClr val="000000">
                      <a:alpha val="43137"/>
                    </a:srgbClr>
                  </a:outerShdw>
                </a:effectLst>
                <a:latin typeface="Myriad Pro" pitchFamily="34" charset="0"/>
              </a:rPr>
              <a:t>クリスチャンに対するもの</a:t>
            </a:r>
            <a:endParaRPr lang="en-US" sz="3600" b="1" dirty="0">
              <a:solidFill>
                <a:srgbClr val="FFC000"/>
              </a:solidFill>
              <a:effectLst>
                <a:outerShdw blurRad="38100" dist="38100" dir="2700000" algn="tl">
                  <a:srgbClr val="000000">
                    <a:alpha val="43137"/>
                  </a:srgbClr>
                </a:outerShdw>
              </a:effectLst>
              <a:latin typeface="Myriad Pro" pitchFamily="34" charset="0"/>
            </a:endParaRPr>
          </a:p>
        </p:txBody>
      </p:sp>
    </p:spTree>
    <p:extLst>
      <p:ext uri="{BB962C8B-B14F-4D97-AF65-F5344CB8AC3E}">
        <p14:creationId xmlns:p14="http://schemas.microsoft.com/office/powerpoint/2010/main" val="1009783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counterjihadnews.files.wordpress.com/2013/03/copticchristian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 y="-19102"/>
            <a:ext cx="9144000" cy="687710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2FB5060-04C8-4F32-BEB5-4F4E94FBB2B9}" type="slidenum">
              <a:rPr lang="en-US" smtClean="0"/>
              <a:pPr/>
              <a:t>6</a:t>
            </a:fld>
            <a:endParaRPr lang="en-US"/>
          </a:p>
        </p:txBody>
      </p:sp>
      <p:sp>
        <p:nvSpPr>
          <p:cNvPr id="3" name="TextBox 2"/>
          <p:cNvSpPr txBox="1"/>
          <p:nvPr/>
        </p:nvSpPr>
        <p:spPr>
          <a:xfrm>
            <a:off x="4648200" y="449044"/>
            <a:ext cx="4343399" cy="4031873"/>
          </a:xfrm>
          <a:prstGeom prst="rect">
            <a:avLst/>
          </a:prstGeom>
          <a:noFill/>
        </p:spPr>
        <p:txBody>
          <a:bodyPr wrap="square" rtlCol="0">
            <a:spAutoFit/>
          </a:bodyPr>
          <a:lstStyle/>
          <a:p>
            <a:pPr algn="ctr"/>
            <a:r>
              <a:rPr lang="en-US" sz="10000" b="1" spc="-100" dirty="0" smtClean="0">
                <a:ln w="3200">
                  <a:solidFill>
                    <a:schemeClr val="bg2">
                      <a:shade val="75000"/>
                      <a:alpha val="25000"/>
                    </a:schemeClr>
                  </a:solidFill>
                  <a:prstDash val="solid"/>
                  <a:round/>
                </a:ln>
                <a:solidFill>
                  <a:srgbClr val="C00000"/>
                </a:solidFill>
                <a:effectLst>
                  <a:outerShdw blurRad="38100" dist="38100" dir="2700000" algn="tl">
                    <a:srgbClr val="000000">
                      <a:alpha val="43137"/>
                    </a:srgbClr>
                  </a:outerShdw>
                </a:effectLst>
                <a:latin typeface="Myriad Pro" pitchFamily="34" charset="0"/>
                <a:ea typeface="+mj-ea"/>
                <a:cs typeface="+mj-cs"/>
              </a:rPr>
              <a:t>1</a:t>
            </a:r>
            <a:r>
              <a:rPr lang="ja-JP" altLang="en-US" sz="10000" b="1" spc="-100" dirty="0" smtClean="0">
                <a:ln w="3200">
                  <a:solidFill>
                    <a:schemeClr val="bg2">
                      <a:shade val="75000"/>
                      <a:alpha val="25000"/>
                    </a:schemeClr>
                  </a:solidFill>
                  <a:prstDash val="solid"/>
                  <a:round/>
                </a:ln>
                <a:solidFill>
                  <a:srgbClr val="C00000"/>
                </a:solidFill>
                <a:effectLst>
                  <a:outerShdw blurRad="38100" dist="38100" dir="2700000" algn="tl">
                    <a:srgbClr val="000000">
                      <a:alpha val="43137"/>
                    </a:srgbClr>
                  </a:outerShdw>
                </a:effectLst>
                <a:latin typeface="Myriad Pro" pitchFamily="34" charset="0"/>
                <a:ea typeface="+mj-ea"/>
                <a:cs typeface="+mj-cs"/>
              </a:rPr>
              <a:t>億人</a:t>
            </a:r>
            <a:r>
              <a:rPr lang="en-US" sz="10000" b="1" spc="-100" dirty="0" smtClean="0">
                <a:ln w="3200">
                  <a:solidFill>
                    <a:schemeClr val="bg2">
                      <a:shade val="75000"/>
                      <a:alpha val="25000"/>
                    </a:schemeClr>
                  </a:solidFill>
                  <a:prstDash val="solid"/>
                  <a:round/>
                </a:ln>
                <a:solidFill>
                  <a:srgbClr val="C00000"/>
                </a:solidFill>
                <a:effectLst>
                  <a:outerShdw blurRad="38100" dist="38100" dir="2700000" algn="tl">
                    <a:srgbClr val="000000">
                      <a:alpha val="43137"/>
                    </a:srgbClr>
                  </a:outerShdw>
                </a:effectLst>
                <a:latin typeface="Myriad Pro" pitchFamily="34" charset="0"/>
                <a:ea typeface="+mj-ea"/>
                <a:cs typeface="+mj-cs"/>
              </a:rPr>
              <a:t> </a:t>
            </a:r>
          </a:p>
          <a:p>
            <a:pPr algn="ctr"/>
            <a:r>
              <a:rPr lang="ja-JP" altLang="en-US" sz="3900" b="1" spc="-100" dirty="0" smtClean="0">
                <a:ln w="3200">
                  <a:solidFill>
                    <a:schemeClr val="bg2">
                      <a:shade val="75000"/>
                      <a:alpha val="25000"/>
                    </a:schemeClr>
                  </a:solidFill>
                  <a:prstDash val="solid"/>
                  <a:round/>
                </a:ln>
                <a:solidFill>
                  <a:srgbClr val="C00000"/>
                </a:solidFill>
                <a:effectLst>
                  <a:outerShdw blurRad="38100" dist="38100" dir="2700000" algn="tl">
                    <a:srgbClr val="000000">
                      <a:alpha val="43137"/>
                    </a:srgbClr>
                  </a:outerShdw>
                </a:effectLst>
                <a:latin typeface="Myriad Pro" pitchFamily="34" charset="0"/>
                <a:ea typeface="+mj-ea"/>
                <a:cs typeface="+mj-cs"/>
              </a:rPr>
              <a:t>のクリスチャンたちが世界中で</a:t>
            </a:r>
            <a:endParaRPr lang="en-US" altLang="ja-JP" sz="3900" b="1" spc="-100" dirty="0" smtClean="0">
              <a:ln w="3200">
                <a:solidFill>
                  <a:schemeClr val="bg2">
                    <a:shade val="75000"/>
                    <a:alpha val="25000"/>
                  </a:schemeClr>
                </a:solidFill>
                <a:prstDash val="solid"/>
                <a:round/>
              </a:ln>
              <a:solidFill>
                <a:srgbClr val="C00000"/>
              </a:solidFill>
              <a:effectLst>
                <a:outerShdw blurRad="38100" dist="38100" dir="2700000" algn="tl">
                  <a:srgbClr val="000000">
                    <a:alpha val="43137"/>
                  </a:srgbClr>
                </a:outerShdw>
              </a:effectLst>
              <a:latin typeface="Myriad Pro" pitchFamily="34" charset="0"/>
              <a:ea typeface="+mj-ea"/>
              <a:cs typeface="+mj-cs"/>
            </a:endParaRPr>
          </a:p>
          <a:p>
            <a:pPr algn="ctr"/>
            <a:r>
              <a:rPr lang="ja-JP" altLang="en-US" sz="3900" b="1" spc="-100" dirty="0" smtClean="0">
                <a:ln w="3200">
                  <a:solidFill>
                    <a:schemeClr val="bg2">
                      <a:shade val="75000"/>
                      <a:alpha val="25000"/>
                    </a:schemeClr>
                  </a:solidFill>
                  <a:prstDash val="solid"/>
                  <a:round/>
                </a:ln>
                <a:solidFill>
                  <a:srgbClr val="FFC000"/>
                </a:solidFill>
                <a:effectLst>
                  <a:outerShdw blurRad="38100" dist="38100" dir="2700000" algn="tl">
                    <a:srgbClr val="000000">
                      <a:alpha val="43137"/>
                    </a:srgbClr>
                  </a:outerShdw>
                </a:effectLst>
                <a:latin typeface="Myriad Pro" pitchFamily="34" charset="0"/>
                <a:ea typeface="+mj-ea"/>
                <a:cs typeface="+mj-cs"/>
              </a:rPr>
              <a:t>迫害に直面している</a:t>
            </a:r>
            <a:r>
              <a:rPr lang="en-US" altLang="ja-JP" sz="3900" b="1" spc="-100" dirty="0" smtClean="0">
                <a:ln w="3200">
                  <a:solidFill>
                    <a:schemeClr val="bg2">
                      <a:shade val="75000"/>
                      <a:alpha val="25000"/>
                    </a:schemeClr>
                  </a:solidFill>
                  <a:prstDash val="solid"/>
                  <a:round/>
                </a:ln>
                <a:solidFill>
                  <a:srgbClr val="FFC000"/>
                </a:solidFill>
                <a:effectLst>
                  <a:outerShdw blurRad="38100" dist="38100" dir="2700000" algn="tl">
                    <a:srgbClr val="000000">
                      <a:alpha val="43137"/>
                    </a:srgbClr>
                  </a:outerShdw>
                </a:effectLst>
                <a:latin typeface="Myriad Pro" pitchFamily="34" charset="0"/>
                <a:ea typeface="+mj-ea"/>
                <a:cs typeface="+mj-cs"/>
              </a:rPr>
              <a:t>…</a:t>
            </a:r>
            <a:endParaRPr lang="en-US" sz="3900" b="1" spc="-100" dirty="0">
              <a:ln w="3200">
                <a:solidFill>
                  <a:schemeClr val="bg2">
                    <a:shade val="75000"/>
                    <a:alpha val="25000"/>
                  </a:schemeClr>
                </a:solidFill>
                <a:prstDash val="solid"/>
                <a:round/>
              </a:ln>
              <a:solidFill>
                <a:srgbClr val="FFC000"/>
              </a:solidFill>
              <a:effectLst>
                <a:outerShdw blurRad="38100" dist="38100" dir="2700000" algn="tl">
                  <a:srgbClr val="000000">
                    <a:alpha val="43137"/>
                  </a:srgbClr>
                </a:outerShdw>
              </a:effectLst>
              <a:latin typeface="Myriad Pro" pitchFamily="34" charset="0"/>
              <a:ea typeface="+mj-ea"/>
              <a:cs typeface="+mj-cs"/>
            </a:endParaRPr>
          </a:p>
        </p:txBody>
      </p:sp>
    </p:spTree>
    <p:extLst>
      <p:ext uri="{BB962C8B-B14F-4D97-AF65-F5344CB8AC3E}">
        <p14:creationId xmlns:p14="http://schemas.microsoft.com/office/powerpoint/2010/main" val="3396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857251"/>
            <a:ext cx="9144001" cy="5143500"/>
          </a:xfrm>
          <a:prstGeom prst="rect">
            <a:avLst/>
          </a:prstGeom>
        </p:spPr>
      </p:pic>
      <p:sp>
        <p:nvSpPr>
          <p:cNvPr id="16" name="Rectangle 15"/>
          <p:cNvSpPr/>
          <p:nvPr/>
        </p:nvSpPr>
        <p:spPr>
          <a:xfrm>
            <a:off x="0" y="2394587"/>
            <a:ext cx="9144000" cy="278701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1" name="TextBox 10"/>
          <p:cNvSpPr txBox="1"/>
          <p:nvPr/>
        </p:nvSpPr>
        <p:spPr>
          <a:xfrm>
            <a:off x="-2" y="857251"/>
            <a:ext cx="9144000" cy="1246495"/>
          </a:xfrm>
          <a:prstGeom prst="rect">
            <a:avLst/>
          </a:prstGeom>
          <a:solidFill>
            <a:schemeClr val="bg1">
              <a:alpha val="60000"/>
            </a:schemeClr>
          </a:solidFill>
        </p:spPr>
        <p:txBody>
          <a:bodyPr wrap="square" rtlCol="0">
            <a:spAutoFit/>
          </a:bodyPr>
          <a:lstStyle/>
          <a:p>
            <a:pPr algn="ctr"/>
            <a:r>
              <a:rPr lang="ja-JP" altLang="en-US" sz="7500" b="1" cap="small" dirty="0" smtClean="0">
                <a:solidFill>
                  <a:schemeClr val="tx1">
                    <a:lumMod val="85000"/>
                    <a:lumOff val="15000"/>
                  </a:schemeClr>
                </a:solidFill>
                <a:latin typeface="Franklin Gothic Book" panose="020B0503020102020204" pitchFamily="34" charset="0"/>
                <a:ea typeface="Verdana" panose="020B0604030504040204" pitchFamily="34" charset="0"/>
                <a:cs typeface="Aharoni" panose="02010803020104030203" pitchFamily="2" charset="-79"/>
              </a:rPr>
              <a:t>北朝鮮</a:t>
            </a:r>
            <a:endParaRPr lang="en-CA" sz="7500" b="1" cap="small" dirty="0">
              <a:solidFill>
                <a:schemeClr val="tx1">
                  <a:lumMod val="85000"/>
                  <a:lumOff val="15000"/>
                </a:schemeClr>
              </a:solidFill>
              <a:latin typeface="Franklin Gothic Book" panose="020B0503020102020204" pitchFamily="34" charset="0"/>
              <a:ea typeface="Verdana" panose="020B0604030504040204" pitchFamily="34" charset="0"/>
              <a:cs typeface="Aharoni" panose="02010803020104030203" pitchFamily="2" charset="-79"/>
            </a:endParaRPr>
          </a:p>
        </p:txBody>
      </p:sp>
      <p:sp>
        <p:nvSpPr>
          <p:cNvPr id="6" name="TextBox 5"/>
          <p:cNvSpPr txBox="1"/>
          <p:nvPr/>
        </p:nvSpPr>
        <p:spPr>
          <a:xfrm>
            <a:off x="152400" y="2642508"/>
            <a:ext cx="8772525" cy="2323713"/>
          </a:xfrm>
          <a:prstGeom prst="rect">
            <a:avLst/>
          </a:prstGeom>
          <a:noFill/>
        </p:spPr>
        <p:txBody>
          <a:bodyPr wrap="square" rtlCol="0">
            <a:spAutoFit/>
          </a:bodyPr>
          <a:lstStyle/>
          <a:p>
            <a:pPr marL="214313" indent="-214313">
              <a:spcAft>
                <a:spcPts val="600"/>
              </a:spcAft>
              <a:buFont typeface="Arial" panose="020B0604020202020204" pitchFamily="34" charset="0"/>
              <a:buChar char="•"/>
            </a:pPr>
            <a:r>
              <a:rPr lang="en-US" altLang="ja-JP" sz="2700" dirty="0" smtClean="0">
                <a:latin typeface="Franklin Gothic Book" panose="020B0503020102020204" pitchFamily="34" charset="0"/>
              </a:rPr>
              <a:t>15</a:t>
            </a:r>
            <a:r>
              <a:rPr lang="ja-JP" altLang="en-US" sz="2700" dirty="0" smtClean="0">
                <a:latin typeface="Franklin Gothic Book" panose="020B0503020102020204" pitchFamily="34" charset="0"/>
              </a:rPr>
              <a:t>年連続で世界一クリスチャンを迫害している国</a:t>
            </a:r>
            <a:endParaRPr lang="en-CA" sz="2700" dirty="0">
              <a:latin typeface="Franklin Gothic Book" panose="020B0503020102020204" pitchFamily="34" charset="0"/>
            </a:endParaRPr>
          </a:p>
          <a:p>
            <a:pPr marL="214313" indent="-214313">
              <a:spcAft>
                <a:spcPts val="600"/>
              </a:spcAft>
              <a:buFont typeface="Arial" panose="020B0604020202020204" pitchFamily="34" charset="0"/>
              <a:buChar char="•"/>
            </a:pPr>
            <a:r>
              <a:rPr lang="ja-JP" altLang="en-US" sz="2700" dirty="0" smtClean="0">
                <a:latin typeface="Franklin Gothic Book" panose="020B0503020102020204" pitchFamily="34" charset="0"/>
              </a:rPr>
              <a:t>約</a:t>
            </a:r>
            <a:r>
              <a:rPr lang="en-US" altLang="ja-JP" sz="2700" dirty="0" smtClean="0">
                <a:latin typeface="Franklin Gothic Book" panose="020B0503020102020204" pitchFamily="34" charset="0"/>
              </a:rPr>
              <a:t>7</a:t>
            </a:r>
            <a:r>
              <a:rPr lang="ja-JP" altLang="en-US" sz="2700" dirty="0" smtClean="0">
                <a:latin typeface="Franklin Gothic Book" panose="020B0503020102020204" pitchFamily="34" charset="0"/>
              </a:rPr>
              <a:t>万人のクリスチャンが強制収容所で過酷な拷問と強制労働を強いられている</a:t>
            </a:r>
            <a:endParaRPr lang="en-CA" sz="2700" dirty="0">
              <a:latin typeface="Franklin Gothic Book" panose="020B0503020102020204" pitchFamily="34" charset="0"/>
            </a:endParaRPr>
          </a:p>
          <a:p>
            <a:pPr marL="214313" indent="-214313">
              <a:spcAft>
                <a:spcPts val="600"/>
              </a:spcAft>
              <a:buFont typeface="Arial" panose="020B0604020202020204" pitchFamily="34" charset="0"/>
              <a:buChar char="•"/>
            </a:pPr>
            <a:r>
              <a:rPr lang="ja-JP" altLang="en-US" sz="2700" dirty="0" smtClean="0">
                <a:latin typeface="Franklin Gothic Book" panose="020B0503020102020204" pitchFamily="34" charset="0"/>
              </a:rPr>
              <a:t>キリスト教は「麻薬」であり、欧米の宗教であるとして、強い迫害を受けている</a:t>
            </a:r>
            <a:endParaRPr lang="en-CA" sz="2700" dirty="0">
              <a:latin typeface="Franklin Gothic Book" panose="020B0503020102020204" pitchFamily="34" charset="0"/>
            </a:endParaRPr>
          </a:p>
        </p:txBody>
      </p:sp>
      <p:sp>
        <p:nvSpPr>
          <p:cNvPr id="8" name="テキスト ボックス 7"/>
          <p:cNvSpPr txBox="1"/>
          <p:nvPr/>
        </p:nvSpPr>
        <p:spPr>
          <a:xfrm>
            <a:off x="457200" y="224135"/>
            <a:ext cx="8305800" cy="461665"/>
          </a:xfrm>
          <a:prstGeom prst="rect">
            <a:avLst/>
          </a:prstGeom>
          <a:noFill/>
        </p:spPr>
        <p:txBody>
          <a:bodyPr wrap="square" rtlCol="0">
            <a:spAutoFit/>
          </a:bodyPr>
          <a:lstStyle/>
          <a:p>
            <a:pPr algn="ctr"/>
            <a:r>
              <a:rPr kumimoji="1" lang="ja-JP" altLang="en-US" sz="2400" dirty="0" smtClean="0">
                <a:solidFill>
                  <a:srgbClr val="FFFF00"/>
                </a:solidFill>
                <a:latin typeface="小塚明朝 Std H" panose="02020A00000000000000" pitchFamily="18" charset="-128"/>
                <a:ea typeface="小塚明朝 Std H" panose="02020A00000000000000" pitchFamily="18" charset="-128"/>
              </a:rPr>
              <a:t>迫害下にある教会のための国際祈祷日</a:t>
            </a:r>
            <a:r>
              <a:rPr kumimoji="1" lang="en-US" altLang="ja-JP" sz="2400" dirty="0" smtClean="0">
                <a:solidFill>
                  <a:srgbClr val="FFFF00"/>
                </a:solidFill>
                <a:latin typeface="小塚明朝 Std H" panose="02020A00000000000000" pitchFamily="18" charset="-128"/>
                <a:ea typeface="小塚明朝 Std H" panose="02020A00000000000000" pitchFamily="18" charset="-128"/>
              </a:rPr>
              <a:t>2017</a:t>
            </a:r>
            <a:endParaRPr kumimoji="1" lang="ja-JP" altLang="en-US" sz="2400" dirty="0">
              <a:solidFill>
                <a:srgbClr val="FFFF00"/>
              </a:solidFill>
              <a:latin typeface="小塚明朝 Std H" panose="02020A00000000000000" pitchFamily="18" charset="-128"/>
              <a:ea typeface="小塚明朝 Std H" panose="02020A00000000000000" pitchFamily="18" charset="-128"/>
            </a:endParaRPr>
          </a:p>
        </p:txBody>
      </p:sp>
    </p:spTree>
    <p:extLst>
      <p:ext uri="{BB962C8B-B14F-4D97-AF65-F5344CB8AC3E}">
        <p14:creationId xmlns:p14="http://schemas.microsoft.com/office/powerpoint/2010/main" val="424063825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grpId="0" nodeType="clickEffect">
                                  <p:stCondLst>
                                    <p:cond delay="0"/>
                                  </p:stCondLst>
                                  <p:childTnLst>
                                    <p:animMotion origin="layout" path="M 0 0.00555 L 0 -0.53773 " pathEditMode="relative" rAng="0" ptsTypes="AA">
                                      <p:cBhvr>
                                        <p:cTn id="13" dur="2000" fill="hold"/>
                                        <p:tgtEl>
                                          <p:spTgt spid="11"/>
                                        </p:tgtEl>
                                        <p:attrNameLst>
                                          <p:attrName>ppt_x</p:attrName>
                                          <p:attrName>ppt_y</p:attrName>
                                        </p:attrNameLst>
                                      </p:cBhvr>
                                      <p:rCtr x="0" y="-27176"/>
                                    </p:animMotion>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1000"/>
                                        <p:tgtEl>
                                          <p:spTgt spid="16"/>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P spid="1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857251"/>
            <a:ext cx="9144001" cy="5143500"/>
          </a:xfrm>
          <a:prstGeom prst="rect">
            <a:avLst/>
          </a:prstGeom>
        </p:spPr>
      </p:pic>
      <p:sp>
        <p:nvSpPr>
          <p:cNvPr id="17" name="Rectangle 16"/>
          <p:cNvSpPr/>
          <p:nvPr/>
        </p:nvSpPr>
        <p:spPr>
          <a:xfrm>
            <a:off x="0" y="2152649"/>
            <a:ext cx="9144000" cy="32575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8" name="TextBox 17"/>
          <p:cNvSpPr txBox="1"/>
          <p:nvPr/>
        </p:nvSpPr>
        <p:spPr>
          <a:xfrm>
            <a:off x="0" y="857250"/>
            <a:ext cx="9144000" cy="769441"/>
          </a:xfrm>
          <a:prstGeom prst="rect">
            <a:avLst/>
          </a:prstGeom>
          <a:solidFill>
            <a:schemeClr val="bg1">
              <a:alpha val="60000"/>
            </a:schemeClr>
          </a:solidFill>
        </p:spPr>
        <p:txBody>
          <a:bodyPr wrap="square" rtlCol="0">
            <a:spAutoFit/>
          </a:bodyPr>
          <a:lstStyle/>
          <a:p>
            <a:pPr algn="ctr"/>
            <a:r>
              <a:rPr lang="ja-JP" altLang="en-US" sz="4400" b="1" cap="small" dirty="0" smtClean="0">
                <a:solidFill>
                  <a:schemeClr val="tx1">
                    <a:lumMod val="85000"/>
                    <a:lumOff val="15000"/>
                  </a:schemeClr>
                </a:solidFill>
                <a:latin typeface="Franklin Gothic Book" panose="020B0503020102020204" pitchFamily="34" charset="0"/>
                <a:ea typeface="Verdana" panose="020B0604030504040204" pitchFamily="34" charset="0"/>
                <a:cs typeface="Aharoni" panose="02010803020104030203" pitchFamily="2" charset="-79"/>
              </a:rPr>
              <a:t>北朝鮮のための祈り</a:t>
            </a:r>
            <a:endParaRPr lang="en-CA" sz="4400" b="1" cap="small" dirty="0">
              <a:solidFill>
                <a:schemeClr val="tx1">
                  <a:lumMod val="85000"/>
                  <a:lumOff val="15000"/>
                </a:schemeClr>
              </a:solidFill>
              <a:latin typeface="Franklin Gothic Book" panose="020B0503020102020204" pitchFamily="34" charset="0"/>
              <a:ea typeface="Verdana" panose="020B0604030504040204" pitchFamily="34" charset="0"/>
              <a:cs typeface="Aharoni" panose="02010803020104030203" pitchFamily="2" charset="-79"/>
            </a:endParaRPr>
          </a:p>
        </p:txBody>
      </p:sp>
      <p:sp>
        <p:nvSpPr>
          <p:cNvPr id="2" name="Content Placeholder 1"/>
          <p:cNvSpPr>
            <a:spLocks noGrp="1"/>
          </p:cNvSpPr>
          <p:nvPr>
            <p:ph idx="1"/>
          </p:nvPr>
        </p:nvSpPr>
        <p:spPr>
          <a:xfrm>
            <a:off x="304800" y="2362200"/>
            <a:ext cx="8229600" cy="3048000"/>
          </a:xfrm>
        </p:spPr>
        <p:txBody>
          <a:bodyPr>
            <a:normAutofit/>
          </a:bodyPr>
          <a:lstStyle/>
          <a:p>
            <a:r>
              <a:rPr lang="ja-JP" altLang="en-US" sz="2700" dirty="0" smtClean="0"/>
              <a:t>強制収容所で苦しんでいる</a:t>
            </a:r>
            <a:r>
              <a:rPr lang="en-US" altLang="ja-JP" sz="2700" dirty="0" smtClean="0"/>
              <a:t>7</a:t>
            </a:r>
            <a:r>
              <a:rPr lang="ja-JP" altLang="en-US" sz="2700" dirty="0" smtClean="0"/>
              <a:t>万人のクリスチャンのために。収容所の塀の中でも福音が証しされるように。</a:t>
            </a:r>
            <a:endParaRPr lang="en-US" altLang="ja-JP" sz="2700" dirty="0" smtClean="0"/>
          </a:p>
          <a:p>
            <a:r>
              <a:rPr lang="ja-JP" altLang="en-US" sz="2700" dirty="0" smtClean="0"/>
              <a:t>神がキム・ジョンウンの目を開き、イエス・キリストの福音の輝きを見せて、国を変革してくださるように。</a:t>
            </a:r>
            <a:endParaRPr lang="en-US" altLang="ja-JP" sz="2700" dirty="0" smtClean="0"/>
          </a:p>
          <a:p>
            <a:r>
              <a:rPr lang="ja-JP" altLang="en-US" sz="2700" dirty="0" smtClean="0"/>
              <a:t>信者たちを具体的、霊的にサポートしているミニストリー協力者たちが守られるように。</a:t>
            </a:r>
            <a:endParaRPr lang="en-US" sz="2700" dirty="0"/>
          </a:p>
        </p:txBody>
      </p:sp>
      <p:sp>
        <p:nvSpPr>
          <p:cNvPr id="7" name="テキスト ボックス 7"/>
          <p:cNvSpPr txBox="1"/>
          <p:nvPr/>
        </p:nvSpPr>
        <p:spPr>
          <a:xfrm>
            <a:off x="457200" y="224135"/>
            <a:ext cx="8305800" cy="461665"/>
          </a:xfrm>
          <a:prstGeom prst="rect">
            <a:avLst/>
          </a:prstGeom>
          <a:noFill/>
        </p:spPr>
        <p:txBody>
          <a:bodyPr wrap="square" rtlCol="0">
            <a:spAutoFit/>
          </a:bodyPr>
          <a:lstStyle/>
          <a:p>
            <a:pPr algn="ctr"/>
            <a:r>
              <a:rPr kumimoji="1" lang="ja-JP" altLang="en-US" sz="2400" dirty="0" smtClean="0">
                <a:solidFill>
                  <a:srgbClr val="FFFF00"/>
                </a:solidFill>
                <a:latin typeface="小塚明朝 Std H" panose="02020A00000000000000" pitchFamily="18" charset="-128"/>
                <a:ea typeface="小塚明朝 Std H" panose="02020A00000000000000" pitchFamily="18" charset="-128"/>
              </a:rPr>
              <a:t>迫害下にある教会のための国際祈祷日</a:t>
            </a:r>
            <a:r>
              <a:rPr kumimoji="1" lang="en-US" altLang="ja-JP" sz="2400" dirty="0" smtClean="0">
                <a:solidFill>
                  <a:srgbClr val="FFFF00"/>
                </a:solidFill>
                <a:latin typeface="小塚明朝 Std H" panose="02020A00000000000000" pitchFamily="18" charset="-128"/>
                <a:ea typeface="小塚明朝 Std H" panose="02020A00000000000000" pitchFamily="18" charset="-128"/>
              </a:rPr>
              <a:t>2017</a:t>
            </a:r>
            <a:endParaRPr kumimoji="1" lang="ja-JP" altLang="en-US" sz="2400" dirty="0">
              <a:solidFill>
                <a:srgbClr val="FFFF00"/>
              </a:solidFill>
              <a:latin typeface="小塚明朝 Std H" panose="02020A00000000000000" pitchFamily="18" charset="-128"/>
              <a:ea typeface="小塚明朝 Std H" panose="02020A00000000000000" pitchFamily="18" charset="-128"/>
            </a:endParaRPr>
          </a:p>
        </p:txBody>
      </p:sp>
    </p:spTree>
    <p:extLst>
      <p:ext uri="{BB962C8B-B14F-4D97-AF65-F5344CB8AC3E}">
        <p14:creationId xmlns:p14="http://schemas.microsoft.com/office/powerpoint/2010/main" val="410676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029200"/>
          </a:xfrm>
          <a:prstGeom prst="rect">
            <a:avLst/>
          </a:prstGeom>
        </p:spPr>
      </p:pic>
      <p:sp>
        <p:nvSpPr>
          <p:cNvPr id="11" name="TextBox 10"/>
          <p:cNvSpPr txBox="1"/>
          <p:nvPr/>
        </p:nvSpPr>
        <p:spPr>
          <a:xfrm>
            <a:off x="0" y="857250"/>
            <a:ext cx="9144000" cy="830997"/>
          </a:xfrm>
          <a:prstGeom prst="rect">
            <a:avLst/>
          </a:prstGeom>
          <a:solidFill>
            <a:schemeClr val="bg1">
              <a:alpha val="40000"/>
            </a:schemeClr>
          </a:solidFill>
        </p:spPr>
        <p:txBody>
          <a:bodyPr wrap="square" rtlCol="0">
            <a:spAutoFit/>
          </a:bodyPr>
          <a:lstStyle/>
          <a:p>
            <a:pPr algn="ctr"/>
            <a:r>
              <a:rPr lang="ja-JP" altLang="en-US" sz="4800" b="1" cap="small" dirty="0" smtClean="0">
                <a:latin typeface="Franklin Gothic Book" panose="020B0503020102020204" pitchFamily="34" charset="0"/>
                <a:ea typeface="Verdana" panose="020B0604030504040204" pitchFamily="34" charset="0"/>
                <a:cs typeface="Aharoni" panose="02010803020104030203" pitchFamily="2" charset="-79"/>
              </a:rPr>
              <a:t>ソマリア</a:t>
            </a:r>
            <a:endParaRPr lang="en-CA" sz="4800" b="1" cap="small" dirty="0">
              <a:latin typeface="Franklin Gothic Book" panose="020B0503020102020204" pitchFamily="34" charset="0"/>
              <a:ea typeface="Verdana" panose="020B0604030504040204" pitchFamily="34" charset="0"/>
              <a:cs typeface="Aharoni" panose="02010803020104030203" pitchFamily="2" charset="-79"/>
            </a:endParaRPr>
          </a:p>
        </p:txBody>
      </p:sp>
      <p:sp>
        <p:nvSpPr>
          <p:cNvPr id="8" name="Rectangle 7"/>
          <p:cNvSpPr/>
          <p:nvPr/>
        </p:nvSpPr>
        <p:spPr>
          <a:xfrm>
            <a:off x="-38100" y="2158573"/>
            <a:ext cx="9144000" cy="264202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6" name="テキスト ボックス 7"/>
          <p:cNvSpPr txBox="1"/>
          <p:nvPr/>
        </p:nvSpPr>
        <p:spPr>
          <a:xfrm>
            <a:off x="457200" y="224135"/>
            <a:ext cx="8305800" cy="461665"/>
          </a:xfrm>
          <a:prstGeom prst="rect">
            <a:avLst/>
          </a:prstGeom>
          <a:noFill/>
        </p:spPr>
        <p:txBody>
          <a:bodyPr wrap="square" rtlCol="0">
            <a:spAutoFit/>
          </a:bodyPr>
          <a:lstStyle/>
          <a:p>
            <a:pPr algn="ctr"/>
            <a:r>
              <a:rPr kumimoji="1" lang="ja-JP" altLang="en-US" sz="2400" dirty="0" smtClean="0">
                <a:solidFill>
                  <a:srgbClr val="FFFF00"/>
                </a:solidFill>
                <a:latin typeface="小塚明朝 Std H" panose="02020A00000000000000" pitchFamily="18" charset="-128"/>
                <a:ea typeface="小塚明朝 Std H" panose="02020A00000000000000" pitchFamily="18" charset="-128"/>
              </a:rPr>
              <a:t>迫害下にある教会のための国際祈祷日</a:t>
            </a:r>
            <a:r>
              <a:rPr kumimoji="1" lang="en-US" altLang="ja-JP" sz="2400" dirty="0" smtClean="0">
                <a:solidFill>
                  <a:srgbClr val="FFFF00"/>
                </a:solidFill>
                <a:latin typeface="小塚明朝 Std H" panose="02020A00000000000000" pitchFamily="18" charset="-128"/>
                <a:ea typeface="小塚明朝 Std H" panose="02020A00000000000000" pitchFamily="18" charset="-128"/>
              </a:rPr>
              <a:t>2017</a:t>
            </a:r>
            <a:endParaRPr kumimoji="1" lang="ja-JP" altLang="en-US" sz="2400" dirty="0">
              <a:solidFill>
                <a:srgbClr val="FFFF00"/>
              </a:solidFill>
              <a:latin typeface="小塚明朝 Std H" panose="02020A00000000000000" pitchFamily="18" charset="-128"/>
              <a:ea typeface="小塚明朝 Std H" panose="02020A00000000000000" pitchFamily="18" charset="-128"/>
            </a:endParaRPr>
          </a:p>
        </p:txBody>
      </p:sp>
      <p:sp>
        <p:nvSpPr>
          <p:cNvPr id="5" name="TextBox 4"/>
          <p:cNvSpPr txBox="1"/>
          <p:nvPr/>
        </p:nvSpPr>
        <p:spPr>
          <a:xfrm>
            <a:off x="304800" y="2262892"/>
            <a:ext cx="8458200" cy="2246769"/>
          </a:xfrm>
          <a:prstGeom prst="rect">
            <a:avLst/>
          </a:prstGeom>
          <a:noFill/>
        </p:spPr>
        <p:txBody>
          <a:bodyPr wrap="square" rtlCol="0">
            <a:spAutoFit/>
          </a:bodyPr>
          <a:lstStyle/>
          <a:p>
            <a:pPr marL="214313" indent="-214313">
              <a:spcAft>
                <a:spcPts val="600"/>
              </a:spcAft>
              <a:buFont typeface="Arial" panose="020B0604020202020204" pitchFamily="34" charset="0"/>
              <a:buChar char="•"/>
            </a:pPr>
            <a:r>
              <a:rPr lang="ja-JP" altLang="en-US" sz="2700" dirty="0" smtClean="0">
                <a:latin typeface="Franklin Gothic Book" panose="020B0503020102020204" pitchFamily="34" charset="0"/>
              </a:rPr>
              <a:t>イスラム信仰に基づく部族社会であり、近年の政治的不安定化により、東アフリカのイスラム過激派の活動拠点となっている</a:t>
            </a:r>
            <a:endParaRPr lang="en-US" altLang="ja-JP" sz="2700" dirty="0" smtClean="0">
              <a:latin typeface="Franklin Gothic Book" panose="020B0503020102020204" pitchFamily="34" charset="0"/>
            </a:endParaRPr>
          </a:p>
          <a:p>
            <a:pPr marL="214313" indent="-214313">
              <a:spcAft>
                <a:spcPts val="600"/>
              </a:spcAft>
              <a:buFont typeface="Arial" panose="020B0604020202020204" pitchFamily="34" charset="0"/>
              <a:buChar char="•"/>
            </a:pPr>
            <a:r>
              <a:rPr lang="ja-JP" altLang="en-US" sz="2700" dirty="0" smtClean="0">
                <a:latin typeface="Franklin Gothic Book" panose="020B0503020102020204" pitchFamily="34" charset="0"/>
              </a:rPr>
              <a:t>クリスチャンは常に迫害にさらされており、疑いをかけられただけでも、公開処刑されるケースもある</a:t>
            </a:r>
            <a:endParaRPr lang="en-US" altLang="ja-JP" sz="2700" dirty="0" smtClean="0">
              <a:latin typeface="Franklin Gothic Book" panose="020B0503020102020204" pitchFamily="34" charset="0"/>
            </a:endParaRPr>
          </a:p>
        </p:txBody>
      </p:sp>
    </p:spTree>
    <p:extLst>
      <p:ext uri="{BB962C8B-B14F-4D97-AF65-F5344CB8AC3E}">
        <p14:creationId xmlns:p14="http://schemas.microsoft.com/office/powerpoint/2010/main" val="69739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grpId="0" nodeType="clickEffect">
                                  <p:stCondLst>
                                    <p:cond delay="0"/>
                                  </p:stCondLst>
                                  <p:childTnLst>
                                    <p:animMotion origin="layout" path="M 0 3.33333E-6 L 0 -0.53773 " pathEditMode="relative" rAng="0" ptsTypes="AA">
                                      <p:cBhvr>
                                        <p:cTn id="13" dur="2000" fill="hold"/>
                                        <p:tgtEl>
                                          <p:spTgt spid="11"/>
                                        </p:tgtEl>
                                        <p:attrNameLst>
                                          <p:attrName>ppt_x</p:attrName>
                                          <p:attrName>ppt_y</p:attrName>
                                        </p:attrNameLst>
                                      </p:cBhvr>
                                      <p:rCtr x="0" y="-26898"/>
                                    </p:animMotion>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923</TotalTime>
  <Words>1370</Words>
  <Application>Microsoft Macintosh PowerPoint</Application>
  <PresentationFormat>On-screen Show (4:3)</PresentationFormat>
  <Paragraphs>108</Paragraphs>
  <Slides>10</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Aharoni</vt:lpstr>
      <vt:lpstr>Calibri</vt:lpstr>
      <vt:lpstr>Franklin Gothic Book</vt:lpstr>
      <vt:lpstr>ＭＳ Ｐゴシック</vt:lpstr>
      <vt:lpstr>ＭＳ ゴシック</vt:lpstr>
      <vt:lpstr>Myriad Pro</vt:lpstr>
      <vt:lpstr>Trebuchet MS</vt:lpstr>
      <vt:lpstr>Verdana</vt:lpstr>
      <vt:lpstr>小塚ゴシック Std B</vt:lpstr>
      <vt:lpstr>小塚明朝 Std H</vt:lpstr>
      <vt:lpstr>Arial</vt:lpstr>
      <vt:lpstr>Office Theme</vt:lpstr>
      <vt:lpstr>迫害下にある教会のための国際祈祷日</vt:lpstr>
      <vt:lpstr>迫害下にある教会のための国際祈祷日</vt:lpstr>
      <vt:lpstr>迫害の現実</vt:lpstr>
      <vt:lpstr>世界で迫害が厳しい国々</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Remember those in prison as if you were their fellow prisoners, and those who are mistreated as if you yourselves were suffering.</dc:title>
  <dc:creator>Mike_G</dc:creator>
  <cp:lastModifiedBy>Kenichi Shinagawa</cp:lastModifiedBy>
  <cp:revision>74</cp:revision>
  <dcterms:created xsi:type="dcterms:W3CDTF">2014-04-11T04:37:57Z</dcterms:created>
  <dcterms:modified xsi:type="dcterms:W3CDTF">2017-10-27T15:32:53Z</dcterms:modified>
</cp:coreProperties>
</file>