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9" r:id="rId4"/>
    <p:sldId id="261" r:id="rId5"/>
    <p:sldId id="26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541"/>
    <a:srgbClr val="484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65969" autoAdjust="0"/>
  </p:normalViewPr>
  <p:slideViewPr>
    <p:cSldViewPr snapToGrid="0">
      <p:cViewPr varScale="1">
        <p:scale>
          <a:sx n="70" d="100"/>
          <a:sy n="70" d="100"/>
        </p:scale>
        <p:origin x="2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83DB3-A562-470B-B6F9-8331D8D685CE}" type="datetimeFigureOut">
              <a:rPr lang="en-CA" smtClean="0"/>
              <a:t>2015-10-26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8E044-FD2D-4B0C-BE29-FAA25DFCC9D8}" type="slidenum">
              <a:rPr lang="en-CA" smtClean="0"/>
              <a:t>‹#›</a:t>
            </a:fld>
            <a:endParaRPr lang="en-CA"/>
          </a:p>
        </p:txBody>
      </p:sp>
    </p:spTree>
    <p:extLst>
      <p:ext uri="{BB962C8B-B14F-4D97-AF65-F5344CB8AC3E}">
        <p14:creationId xmlns:p14="http://schemas.microsoft.com/office/powerpoint/2010/main" val="1150788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Iraq and Syria, the Islamic State (also known as ISIS) is a</a:t>
            </a:r>
            <a:r>
              <a:rPr lang="en-CA" baseline="0" dirty="0" smtClean="0"/>
              <a:t> fundamentalist Islamic group that does not even see the Al Qaeda as extreme enough.</a:t>
            </a:r>
          </a:p>
          <a:p>
            <a:endParaRPr lang="en-CA" baseline="0" dirty="0" smtClean="0"/>
          </a:p>
          <a:p>
            <a:r>
              <a:rPr lang="en-CA" baseline="0" dirty="0" smtClean="0"/>
              <a:t>Their goal is to establish an Islamic caliphate(government) and eradicate all non-Muslim minorities in the area.</a:t>
            </a:r>
          </a:p>
          <a:p>
            <a:endParaRPr lang="en-CA" baseline="0" dirty="0" smtClean="0"/>
          </a:p>
          <a:p>
            <a:r>
              <a:rPr lang="en-CA" baseline="0" dirty="0" smtClean="0"/>
              <a:t>They have destroyed government departments, released prisoners, and killed countless thousands.</a:t>
            </a:r>
          </a:p>
          <a:p>
            <a:endParaRPr lang="en-CA" baseline="0" dirty="0" smtClean="0"/>
          </a:p>
          <a:p>
            <a:r>
              <a:rPr lang="en-CA" baseline="0" dirty="0" smtClean="0"/>
              <a:t>[click]</a:t>
            </a:r>
          </a:p>
          <a:p>
            <a:endParaRPr lang="en-CA" baseline="0" dirty="0" smtClean="0"/>
          </a:p>
          <a:p>
            <a:r>
              <a:rPr lang="en-CA" baseline="0" dirty="0" smtClean="0"/>
              <a:t>Christians in Mosul Iraq were issued an ultimatum, “Convert, pay the </a:t>
            </a:r>
            <a:r>
              <a:rPr lang="en-CA" baseline="0" dirty="0" err="1" smtClean="0"/>
              <a:t>jizya</a:t>
            </a:r>
            <a:r>
              <a:rPr lang="en-CA" baseline="0" dirty="0" smtClean="0"/>
              <a:t> Islamic tax, or be killed.” Now, the city has been emptied of all Christian presence. Thousands have been displaced from their homes.</a:t>
            </a:r>
          </a:p>
          <a:p>
            <a:endParaRPr lang="en-CA" baseline="0" dirty="0" smtClean="0"/>
          </a:p>
          <a:p>
            <a:r>
              <a:rPr lang="en-CA" baseline="0" dirty="0" smtClean="0"/>
              <a:t>[click]</a:t>
            </a:r>
          </a:p>
          <a:p>
            <a:endParaRPr lang="en-CA" baseline="0" dirty="0" smtClean="0"/>
          </a:p>
          <a:p>
            <a:r>
              <a:rPr lang="en-CA" baseline="0" dirty="0" smtClean="0"/>
              <a:t>The Islamic State’s influence stretch beyond Iraq’s borders into the already war-torn country of Syria. Christians workers there indicate there may be as little as a few thousand Christians remaining in the country. Those still in the country have had to flee their homes to refugee camps.</a:t>
            </a:r>
            <a:endParaRPr lang="en-CA" dirty="0"/>
          </a:p>
        </p:txBody>
      </p:sp>
      <p:sp>
        <p:nvSpPr>
          <p:cNvPr id="4" name="Slide Number Placeholder 3"/>
          <p:cNvSpPr>
            <a:spLocks noGrp="1"/>
          </p:cNvSpPr>
          <p:nvPr>
            <p:ph type="sldNum" sz="quarter" idx="10"/>
          </p:nvPr>
        </p:nvSpPr>
        <p:spPr/>
        <p:txBody>
          <a:bodyPr/>
          <a:lstStyle/>
          <a:p>
            <a:fld id="{C308E044-FD2D-4B0C-BE29-FAA25DFCC9D8}" type="slidenum">
              <a:rPr lang="en-CA" smtClean="0"/>
              <a:t>2</a:t>
            </a:fld>
            <a:endParaRPr lang="en-CA"/>
          </a:p>
        </p:txBody>
      </p:sp>
    </p:spTree>
    <p:extLst>
      <p:ext uri="{BB962C8B-B14F-4D97-AF65-F5344CB8AC3E}">
        <p14:creationId xmlns:p14="http://schemas.microsoft.com/office/powerpoint/2010/main" val="158873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Please pray for the Christian minorities</a:t>
            </a:r>
            <a:r>
              <a:rPr lang="en-CA" baseline="0" dirty="0" smtClean="0"/>
              <a:t> still present in Iraq and Syria. Pray especially for Christian relief efforts in Syria which, in addition to distributing necessary food and clothing, have also delivered Bibles into the hands of thousands. Specifically pray that as they read the Word of God, they will be greatly encouraged, strengthened and comforted. Pray also for the Christians directing these relief efforts.</a:t>
            </a:r>
          </a:p>
          <a:p>
            <a:endParaRPr lang="en-CA" baseline="0" dirty="0" smtClean="0"/>
          </a:p>
          <a:p>
            <a:r>
              <a:rPr lang="en-CA" baseline="0" dirty="0" smtClean="0"/>
              <a:t>[click]</a:t>
            </a:r>
          </a:p>
          <a:p>
            <a:endParaRPr lang="en-CA" baseline="0" dirty="0" smtClean="0"/>
          </a:p>
          <a:p>
            <a:r>
              <a:rPr lang="en-US" baseline="0" dirty="0" smtClean="0"/>
              <a:t>Ask the Holy Spirit to touch the hearts of Christians in both countries in a profound way. In the midst of their struggles, pray that they will remember that they have not been separated from the love of Christ.</a:t>
            </a:r>
            <a:endParaRPr lang="en-CA" u="none" baseline="0" dirty="0" smtClean="0"/>
          </a:p>
          <a:p>
            <a:endParaRPr lang="en-CA" u="none" baseline="0" dirty="0" smtClean="0"/>
          </a:p>
          <a:p>
            <a:r>
              <a:rPr lang="en-CA" u="none" baseline="0" dirty="0" smtClean="0"/>
              <a:t>[click]</a:t>
            </a:r>
          </a:p>
          <a:p>
            <a:endParaRPr lang="en-CA" u="none" baseline="0" dirty="0" smtClean="0"/>
          </a:p>
          <a:p>
            <a:r>
              <a:rPr lang="en-CA" u="none" baseline="0" dirty="0" smtClean="0"/>
              <a:t>It is reported that many Muslims are in fact turning to Christ in the midst of this huge upheaval. Ask the Lord to raise up spiritual leaders with a burden and desire to disciple new believers.</a:t>
            </a:r>
          </a:p>
          <a:p>
            <a:endParaRPr lang="en-CA" u="none" baseline="0" dirty="0" smtClean="0"/>
          </a:p>
          <a:p>
            <a:r>
              <a:rPr lang="en-CA" u="none" baseline="0" dirty="0" smtClean="0"/>
              <a:t>May the love of Christ lead many, including jihadist Muslims, into His open arms.</a:t>
            </a:r>
            <a:endParaRPr lang="en-CA" dirty="0"/>
          </a:p>
        </p:txBody>
      </p:sp>
      <p:sp>
        <p:nvSpPr>
          <p:cNvPr id="4" name="Slide Number Placeholder 3"/>
          <p:cNvSpPr>
            <a:spLocks noGrp="1"/>
          </p:cNvSpPr>
          <p:nvPr>
            <p:ph type="sldNum" sz="quarter" idx="10"/>
          </p:nvPr>
        </p:nvSpPr>
        <p:spPr/>
        <p:txBody>
          <a:bodyPr/>
          <a:lstStyle/>
          <a:p>
            <a:fld id="{C308E044-FD2D-4B0C-BE29-FAA25DFCC9D8}" type="slidenum">
              <a:rPr lang="en-CA" smtClean="0"/>
              <a:t>3</a:t>
            </a:fld>
            <a:endParaRPr lang="en-CA"/>
          </a:p>
        </p:txBody>
      </p:sp>
    </p:spTree>
    <p:extLst>
      <p:ext uri="{BB962C8B-B14F-4D97-AF65-F5344CB8AC3E}">
        <p14:creationId xmlns:p14="http://schemas.microsoft.com/office/powerpoint/2010/main" val="22645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smtClean="0">
                <a:solidFill>
                  <a:schemeClr val="tx1"/>
                </a:solidFill>
                <a:effectLst/>
                <a:latin typeface="+mn-lt"/>
                <a:ea typeface="+mn-ea"/>
                <a:cs typeface="+mn-cs"/>
              </a:rPr>
              <a:t>North Korea's isolated regime is the most oppressive in the world. North Korea maintains one of the world's largest standing armies and an expansive system of political prison camps, which hold a significant number of individuals arrested for "illegal"; religious activity.</a:t>
            </a:r>
          </a:p>
          <a:p>
            <a:endParaRPr lang="en-CA" sz="1200" b="0" i="0" kern="1200" smtClean="0">
              <a:solidFill>
                <a:schemeClr val="tx1"/>
              </a:solidFill>
              <a:effectLst/>
              <a:latin typeface="+mn-lt"/>
              <a:ea typeface="+mn-ea"/>
              <a:cs typeface="+mn-cs"/>
            </a:endParaRPr>
          </a:p>
          <a:p>
            <a:r>
              <a:rPr lang="en-CA" sz="1200" b="0" i="0" kern="1200" smtClean="0">
                <a:solidFill>
                  <a:schemeClr val="tx1"/>
                </a:solidFill>
                <a:effectLst/>
                <a:latin typeface="+mn-lt"/>
                <a:ea typeface="+mn-ea"/>
                <a:cs typeface="+mn-cs"/>
              </a:rPr>
              <a:t>[click]</a:t>
            </a:r>
          </a:p>
          <a:p>
            <a:endParaRPr lang="en-CA" sz="1200" b="0" i="0" kern="1200" smtClean="0">
              <a:solidFill>
                <a:schemeClr val="tx1"/>
              </a:solidFill>
              <a:effectLst/>
              <a:latin typeface="+mn-lt"/>
              <a:ea typeface="+mn-ea"/>
              <a:cs typeface="+mn-cs"/>
            </a:endParaRPr>
          </a:p>
          <a:p>
            <a:r>
              <a:rPr lang="en-CA" sz="1200" b="0" i="0" kern="1200" smtClean="0">
                <a:solidFill>
                  <a:schemeClr val="tx1"/>
                </a:solidFill>
                <a:effectLst/>
                <a:latin typeface="+mn-lt"/>
                <a:ea typeface="+mn-ea"/>
                <a:cs typeface="+mn-cs"/>
              </a:rPr>
              <a:t>North Korea is the worst persecutor of Christians in the world. Christians are tortured, imprisoned and murdered. Private, non-state-sanctioned religious activity is prohibited. Anyone discovered engaging in clandestine religious activity is subject to arrest, torture or even public execution.</a:t>
            </a:r>
          </a:p>
          <a:p>
            <a:endParaRPr lang="en-CA" sz="1200" b="0" i="0" kern="1200" smtClean="0">
              <a:solidFill>
                <a:schemeClr val="tx1"/>
              </a:solidFill>
              <a:effectLst/>
              <a:latin typeface="+mn-lt"/>
              <a:ea typeface="+mn-ea"/>
              <a:cs typeface="+mn-cs"/>
            </a:endParaRPr>
          </a:p>
          <a:p>
            <a:r>
              <a:rPr lang="en-CA" sz="1200" b="0" i="0" kern="1200" smtClean="0">
                <a:solidFill>
                  <a:schemeClr val="tx1"/>
                </a:solidFill>
                <a:effectLst/>
                <a:latin typeface="+mn-lt"/>
                <a:ea typeface="+mn-ea"/>
                <a:cs typeface="+mn-cs"/>
              </a:rPr>
              <a:t>[click]</a:t>
            </a:r>
          </a:p>
          <a:p>
            <a:endParaRPr lang="en-CA" sz="1200" b="0" i="0" kern="1200" smtClean="0">
              <a:solidFill>
                <a:schemeClr val="tx1"/>
              </a:solidFill>
              <a:effectLst/>
              <a:latin typeface="+mn-lt"/>
              <a:ea typeface="+mn-ea"/>
              <a:cs typeface="+mn-cs"/>
            </a:endParaRPr>
          </a:p>
          <a:p>
            <a:r>
              <a:rPr lang="en-CA" sz="1200" b="0" i="0" kern="1200" smtClean="0">
                <a:solidFill>
                  <a:schemeClr val="tx1"/>
                </a:solidFill>
                <a:effectLst/>
                <a:latin typeface="+mn-lt"/>
                <a:ea typeface="+mn-ea"/>
                <a:cs typeface="+mn-cs"/>
              </a:rPr>
              <a:t>As many as 100,000 believers are thought to worship secretly. Experts estimate that of the hundreds of thousands incarcerated in labour and concentration camps, about 30,000 are Christians. Religious prisoners are typically treated worse than any of the other inmates. Possessing a Bible, saying the words God or Jesus and meeting together are all offenses punishable by death.</a:t>
            </a:r>
            <a:endParaRPr lang="en-CA" dirty="0"/>
          </a:p>
        </p:txBody>
      </p:sp>
      <p:sp>
        <p:nvSpPr>
          <p:cNvPr id="4" name="Slide Number Placeholder 3"/>
          <p:cNvSpPr>
            <a:spLocks noGrp="1"/>
          </p:cNvSpPr>
          <p:nvPr>
            <p:ph type="sldNum" sz="quarter" idx="10"/>
          </p:nvPr>
        </p:nvSpPr>
        <p:spPr/>
        <p:txBody>
          <a:bodyPr/>
          <a:lstStyle/>
          <a:p>
            <a:fld id="{C308E044-FD2D-4B0C-BE29-FAA25DFCC9D8}" type="slidenum">
              <a:rPr lang="en-CA" smtClean="0"/>
              <a:t>4</a:t>
            </a:fld>
            <a:endParaRPr lang="en-CA"/>
          </a:p>
        </p:txBody>
      </p:sp>
    </p:spTree>
    <p:extLst>
      <p:ext uri="{BB962C8B-B14F-4D97-AF65-F5344CB8AC3E}">
        <p14:creationId xmlns:p14="http://schemas.microsoft.com/office/powerpoint/2010/main" val="155895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Please pray for North Korean defectors who have dedicated themselves to missions. Pray for protection over their Gospel-sharing efforts, and that others would see the love of Christ in their life and actions. Pray for other defectors who</a:t>
            </a:r>
            <a:r>
              <a:rPr lang="en-US" sz="1200" kern="1200" baseline="0" dirty="0" smtClean="0">
                <a:solidFill>
                  <a:schemeClr val="tx1"/>
                </a:solidFill>
                <a:effectLst/>
                <a:latin typeface="+mn-lt"/>
                <a:ea typeface="+mn-ea"/>
                <a:cs typeface="+mn-cs"/>
              </a:rPr>
              <a:t> often live in unimaginable darkness even after they have escaped North Korea. Pray for the light of the Gospel to shine in their hearts.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Pray for the Christian broadcast of gospel content into North Korea. Please pray for the teams that plan and voice these broadcasts every week. </a:t>
            </a:r>
            <a:r>
              <a:rPr lang="en-US" sz="1200" kern="1200" dirty="0" smtClean="0">
                <a:solidFill>
                  <a:schemeClr val="tx1"/>
                </a:solidFill>
                <a:effectLst/>
                <a:latin typeface="+mn-lt"/>
                <a:ea typeface="+mn-ea"/>
                <a:cs typeface="+mn-cs"/>
              </a:rPr>
              <a:t>Pray that the broadcasts would be an encouragement to North Korean Christians who have not had much training and have not had much encouragement.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Pray for the</a:t>
            </a:r>
            <a:r>
              <a:rPr lang="en-US" sz="1200" kern="1200" baseline="0" dirty="0" smtClean="0">
                <a:solidFill>
                  <a:schemeClr val="tx1"/>
                </a:solidFill>
                <a:effectLst/>
                <a:latin typeface="+mn-lt"/>
                <a:ea typeface="+mn-ea"/>
                <a:cs typeface="+mn-cs"/>
              </a:rPr>
              <a:t> North Korean persecutors of Christ’s body. Many are lost and deceived by North Korea’s false religion of Juche which practices worship of the Kim family.. Pray that the persecuted will be able to extend love and kindness to them, but especially pray that dark eyes would see the glory of the Lord and </a:t>
            </a:r>
            <a:r>
              <a:rPr lang="en-US" sz="1200" kern="1200" baseline="0" dirty="0" err="1" smtClean="0">
                <a:solidFill>
                  <a:schemeClr val="tx1"/>
                </a:solidFill>
                <a:effectLst/>
                <a:latin typeface="+mn-lt"/>
                <a:ea typeface="+mn-ea"/>
                <a:cs typeface="+mn-cs"/>
              </a:rPr>
              <a:t>Saviour</a:t>
            </a:r>
            <a:r>
              <a:rPr lang="en-US" sz="1200" kern="1200" baseline="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C308E044-FD2D-4B0C-BE29-FAA25DFCC9D8}" type="slidenum">
              <a:rPr lang="en-CA" smtClean="0"/>
              <a:t>5</a:t>
            </a:fld>
            <a:endParaRPr lang="en-CA"/>
          </a:p>
        </p:txBody>
      </p:sp>
    </p:spTree>
    <p:extLst>
      <p:ext uri="{BB962C8B-B14F-4D97-AF65-F5344CB8AC3E}">
        <p14:creationId xmlns:p14="http://schemas.microsoft.com/office/powerpoint/2010/main" val="303405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7C9B11A6-D4DD-4404-AE2B-04D8C457747A}" type="datetimeFigureOut">
              <a:rPr lang="en-CA" smtClean="0"/>
              <a:t>2015-10-26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377527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C9B11A6-D4DD-4404-AE2B-04D8C457747A}" type="datetimeFigureOut">
              <a:rPr lang="en-CA" smtClean="0"/>
              <a:t>2015-10-26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269615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C9B11A6-D4DD-4404-AE2B-04D8C457747A}" type="datetimeFigureOut">
              <a:rPr lang="en-CA" smtClean="0"/>
              <a:t>2015-10-26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134397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C9B11A6-D4DD-4404-AE2B-04D8C457747A}" type="datetimeFigureOut">
              <a:rPr lang="en-CA" smtClean="0"/>
              <a:t>2015-10-26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234460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9B11A6-D4DD-4404-AE2B-04D8C457747A}" type="datetimeFigureOut">
              <a:rPr lang="en-CA" smtClean="0"/>
              <a:t>2015-10-26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400777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7C9B11A6-D4DD-4404-AE2B-04D8C457747A}" type="datetimeFigureOut">
              <a:rPr lang="en-CA" smtClean="0"/>
              <a:t>2015-10-26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209010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7C9B11A6-D4DD-4404-AE2B-04D8C457747A}" type="datetimeFigureOut">
              <a:rPr lang="en-CA" smtClean="0"/>
              <a:t>2015-10-26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207277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7C9B11A6-D4DD-4404-AE2B-04D8C457747A}" type="datetimeFigureOut">
              <a:rPr lang="en-CA" smtClean="0"/>
              <a:t>2015-10-26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307938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B11A6-D4DD-4404-AE2B-04D8C457747A}" type="datetimeFigureOut">
              <a:rPr lang="en-CA" smtClean="0"/>
              <a:t>2015-10-26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3850445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9B11A6-D4DD-4404-AE2B-04D8C457747A}" type="datetimeFigureOut">
              <a:rPr lang="en-CA" smtClean="0"/>
              <a:t>2015-10-26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27512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9B11A6-D4DD-4404-AE2B-04D8C457747A}" type="datetimeFigureOut">
              <a:rPr lang="en-CA" smtClean="0"/>
              <a:t>2015-10-26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D9580F-0E21-4CCF-B3C0-D4900DEAAE82}" type="slidenum">
              <a:rPr lang="en-CA" smtClean="0"/>
              <a:t>‹#›</a:t>
            </a:fld>
            <a:endParaRPr lang="en-CA"/>
          </a:p>
        </p:txBody>
      </p:sp>
    </p:spTree>
    <p:extLst>
      <p:ext uri="{BB962C8B-B14F-4D97-AF65-F5344CB8AC3E}">
        <p14:creationId xmlns:p14="http://schemas.microsoft.com/office/powerpoint/2010/main" val="416611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B11A6-D4DD-4404-AE2B-04D8C457747A}" type="datetimeFigureOut">
              <a:rPr lang="en-CA" smtClean="0"/>
              <a:t>2015-10-26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9580F-0E21-4CCF-B3C0-D4900DEAAE82}" type="slidenum">
              <a:rPr lang="en-CA" smtClean="0"/>
              <a:t>‹#›</a:t>
            </a:fld>
            <a:endParaRPr lang="en-CA"/>
          </a:p>
        </p:txBody>
      </p:sp>
    </p:spTree>
    <p:extLst>
      <p:ext uri="{BB962C8B-B14F-4D97-AF65-F5344CB8AC3E}">
        <p14:creationId xmlns:p14="http://schemas.microsoft.com/office/powerpoint/2010/main" val="1101492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44" y="0"/>
            <a:ext cx="12189512" cy="6893168"/>
            <a:chOff x="1244" y="0"/>
            <a:chExt cx="12189512" cy="689316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 y="0"/>
              <a:ext cx="12189512" cy="689316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286" y="0"/>
              <a:ext cx="10287000" cy="6858000"/>
            </a:xfrm>
            <a:prstGeom prst="rect">
              <a:avLst/>
            </a:prstGeom>
            <a:effectLst>
              <a:softEdge rad="63500"/>
            </a:effectLst>
          </p:spPr>
        </p:pic>
      </p:grpSp>
    </p:spTree>
    <p:extLst>
      <p:ext uri="{BB962C8B-B14F-4D97-AF65-F5344CB8AC3E}">
        <p14:creationId xmlns:p14="http://schemas.microsoft.com/office/powerpoint/2010/main" val="283590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0" y="2041789"/>
            <a:ext cx="12192000" cy="435312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0" y="0"/>
            <a:ext cx="12192000" cy="1631216"/>
          </a:xfrm>
          <a:prstGeom prst="rect">
            <a:avLst/>
          </a:prstGeom>
          <a:solidFill>
            <a:schemeClr val="bg1">
              <a:alpha val="40000"/>
            </a:schemeClr>
          </a:solidFill>
        </p:spPr>
        <p:txBody>
          <a:bodyPr wrap="square" rtlCol="0">
            <a:spAutoFit/>
          </a:bodyPr>
          <a:lstStyle/>
          <a:p>
            <a:pPr algn="ctr"/>
            <a:r>
              <a:rPr lang="en-CA" sz="10000" b="1" cap="small" dirty="0" smtClean="0">
                <a:solidFill>
                  <a:schemeClr val="tx1">
                    <a:lumMod val="65000"/>
                    <a:lumOff val="35000"/>
                  </a:schemeClr>
                </a:solidFill>
                <a:latin typeface="Franklin Gothic Book" panose="020B0503020102020204" pitchFamily="34" charset="0"/>
                <a:ea typeface="Verdana" panose="020B0604030504040204" pitchFamily="34" charset="0"/>
                <a:cs typeface="Aharoni" panose="02010803020104030203" pitchFamily="2" charset="-79"/>
              </a:rPr>
              <a:t>Iraq &amp; Syria</a:t>
            </a:r>
            <a:endParaRPr lang="en-CA" sz="10000" b="1" cap="small" dirty="0">
              <a:solidFill>
                <a:schemeClr val="tx1">
                  <a:lumMod val="65000"/>
                  <a:lumOff val="35000"/>
                </a:schemeClr>
              </a:solidFill>
              <a:latin typeface="Franklin Gothic Book" panose="020B0503020102020204" pitchFamily="34" charset="0"/>
              <a:ea typeface="Verdana" panose="020B0604030504040204" pitchFamily="34" charset="0"/>
              <a:cs typeface="Aharoni" panose="02010803020104030203" pitchFamily="2" charset="-79"/>
            </a:endParaRPr>
          </a:p>
        </p:txBody>
      </p:sp>
      <p:sp>
        <p:nvSpPr>
          <p:cNvPr id="5" name="TextBox 4"/>
          <p:cNvSpPr txBox="1"/>
          <p:nvPr/>
        </p:nvSpPr>
        <p:spPr>
          <a:xfrm>
            <a:off x="1161144" y="2380343"/>
            <a:ext cx="10738756" cy="3416320"/>
          </a:xfrm>
          <a:prstGeom prst="rect">
            <a:avLst/>
          </a:prstGeom>
          <a:noFill/>
        </p:spPr>
        <p:txBody>
          <a:bodyPr wrap="square" rtlCol="0">
            <a:spAutoFit/>
          </a:bodyPr>
          <a:lstStyle/>
          <a:p>
            <a:pPr marL="285750" indent="-285750">
              <a:buFont typeface="Arial" panose="020B0604020202020204" pitchFamily="34" charset="0"/>
              <a:buChar char="•"/>
            </a:pPr>
            <a:r>
              <a:rPr lang="en-CA" sz="3600" dirty="0" smtClean="0">
                <a:solidFill>
                  <a:schemeClr val="tx1">
                    <a:lumMod val="75000"/>
                    <a:lumOff val="25000"/>
                  </a:schemeClr>
                </a:solidFill>
                <a:latin typeface="Franklin Gothic Book" panose="020B0503020102020204" pitchFamily="34" charset="0"/>
              </a:rPr>
              <a:t>The Islamic State is seeking the eradication of all</a:t>
            </a:r>
            <a:br>
              <a:rPr lang="en-CA" sz="3600" dirty="0" smtClean="0">
                <a:solidFill>
                  <a:schemeClr val="tx1">
                    <a:lumMod val="75000"/>
                    <a:lumOff val="25000"/>
                  </a:schemeClr>
                </a:solidFill>
                <a:latin typeface="Franklin Gothic Book" panose="020B0503020102020204" pitchFamily="34" charset="0"/>
              </a:rPr>
            </a:br>
            <a:r>
              <a:rPr lang="en-CA" sz="3600" dirty="0" smtClean="0">
                <a:solidFill>
                  <a:schemeClr val="tx1">
                    <a:lumMod val="75000"/>
                    <a:lumOff val="25000"/>
                  </a:schemeClr>
                </a:solidFill>
                <a:latin typeface="Franklin Gothic Book" panose="020B0503020102020204" pitchFamily="34" charset="0"/>
              </a:rPr>
              <a:t>non-Muslim and non-jihadist minorities in Iraq.</a:t>
            </a:r>
          </a:p>
          <a:p>
            <a:pPr marL="285750" indent="-285750">
              <a:buFont typeface="Arial" panose="020B0604020202020204" pitchFamily="34" charset="0"/>
              <a:buChar char="•"/>
            </a:pPr>
            <a:r>
              <a:rPr lang="en-CA" sz="3600" dirty="0" smtClean="0">
                <a:solidFill>
                  <a:schemeClr val="tx1">
                    <a:lumMod val="75000"/>
                    <a:lumOff val="25000"/>
                  </a:schemeClr>
                </a:solidFill>
                <a:latin typeface="Franklin Gothic Book" panose="020B0503020102020204" pitchFamily="34" charset="0"/>
              </a:rPr>
              <a:t>Iraqi Christians face a terrible ultimatum: convert, pay the strenuous Islamic tax, or die.</a:t>
            </a:r>
          </a:p>
          <a:p>
            <a:pPr marL="285750" indent="-285750">
              <a:buFont typeface="Arial" panose="020B0604020202020204" pitchFamily="34" charset="0"/>
              <a:buChar char="•"/>
            </a:pPr>
            <a:r>
              <a:rPr lang="en-CA" sz="3600" dirty="0" smtClean="0">
                <a:solidFill>
                  <a:schemeClr val="tx1">
                    <a:lumMod val="75000"/>
                    <a:lumOff val="25000"/>
                  </a:schemeClr>
                </a:solidFill>
                <a:latin typeface="Franklin Gothic Book" panose="020B0503020102020204" pitchFamily="34" charset="0"/>
              </a:rPr>
              <a:t>Many Syrian Christians have also been chased from their homes and communities.</a:t>
            </a:r>
            <a:endParaRPr lang="en-CA" sz="3600" dirty="0">
              <a:solidFill>
                <a:schemeClr val="tx1">
                  <a:lumMod val="75000"/>
                  <a:lumOff val="25000"/>
                </a:schemeClr>
              </a:solidFill>
              <a:latin typeface="Franklin Gothic Book" panose="020B0503020102020204" pitchFamily="34" charset="0"/>
            </a:endParaRPr>
          </a:p>
        </p:txBody>
      </p:sp>
    </p:spTree>
    <p:extLst>
      <p:ext uri="{BB962C8B-B14F-4D97-AF65-F5344CB8AC3E}">
        <p14:creationId xmlns:p14="http://schemas.microsoft.com/office/powerpoint/2010/main" val="177234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grpId="0" nodeType="clickEffect">
                                  <p:stCondLst>
                                    <p:cond delay="0"/>
                                  </p:stCondLst>
                                  <p:childTnLst>
                                    <p:animMotion origin="layout" path="M 0 3.33333E-6 L 0 -0.53773 " pathEditMode="relative" rAng="0" ptsTypes="AA">
                                      <p:cBhvr>
                                        <p:cTn id="13" dur="2000" fill="hold"/>
                                        <p:tgtEl>
                                          <p:spTgt spid="11"/>
                                        </p:tgtEl>
                                        <p:attrNameLst>
                                          <p:attrName>ppt_x</p:attrName>
                                          <p:attrName>ppt_y</p:attrName>
                                        </p:attrNameLst>
                                      </p:cBhvr>
                                      <p:rCtr x="0" y="-26898"/>
                                    </p:animMotion>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1000"/>
                                        <p:tgtEl>
                                          <p:spTgt spid="16"/>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p:cNvSpPr/>
          <p:nvPr/>
        </p:nvSpPr>
        <p:spPr>
          <a:xfrm>
            <a:off x="0" y="2041789"/>
            <a:ext cx="12192000" cy="435312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584200" y="4814359"/>
            <a:ext cx="3692708" cy="369332"/>
          </a:xfrm>
          <a:prstGeom prst="rect">
            <a:avLst/>
          </a:prstGeom>
          <a:noFill/>
        </p:spPr>
        <p:txBody>
          <a:bodyPr wrap="square" rtlCol="0">
            <a:spAutoFit/>
          </a:bodyPr>
          <a:lstStyle/>
          <a:p>
            <a:endParaRPr lang="en-CA" dirty="0"/>
          </a:p>
        </p:txBody>
      </p:sp>
      <p:sp>
        <p:nvSpPr>
          <p:cNvPr id="14" name="TextBox 13"/>
          <p:cNvSpPr txBox="1"/>
          <p:nvPr/>
        </p:nvSpPr>
        <p:spPr>
          <a:xfrm>
            <a:off x="842154" y="4676252"/>
            <a:ext cx="3377861" cy="646331"/>
          </a:xfrm>
          <a:prstGeom prst="rect">
            <a:avLst/>
          </a:prstGeom>
          <a:solidFill>
            <a:schemeClr val="bg1"/>
          </a:solidFill>
        </p:spPr>
        <p:txBody>
          <a:bodyPr wrap="square" rtlCol="0">
            <a:spAutoFit/>
          </a:bodyPr>
          <a:lstStyle/>
          <a:p>
            <a:pPr algn="ctr"/>
            <a:r>
              <a:rPr lang="en-CA" sz="3600" dirty="0" smtClean="0">
                <a:latin typeface="Franklin Gothic Book" panose="020B0503020102020204" pitchFamily="34" charset="0"/>
              </a:rPr>
              <a:t>Provision</a:t>
            </a:r>
            <a:endParaRPr lang="en-CA" sz="3600" dirty="0">
              <a:latin typeface="Franklin Gothic Book" panose="020B0503020102020204" pitchFamily="34" charset="0"/>
            </a:endParaRPr>
          </a:p>
        </p:txBody>
      </p:sp>
      <p:sp>
        <p:nvSpPr>
          <p:cNvPr id="15" name="TextBox 14"/>
          <p:cNvSpPr txBox="1"/>
          <p:nvPr/>
        </p:nvSpPr>
        <p:spPr>
          <a:xfrm>
            <a:off x="4564148" y="4659086"/>
            <a:ext cx="3376625" cy="646331"/>
          </a:xfrm>
          <a:prstGeom prst="rect">
            <a:avLst/>
          </a:prstGeom>
          <a:solidFill>
            <a:schemeClr val="bg1"/>
          </a:solidFill>
        </p:spPr>
        <p:txBody>
          <a:bodyPr wrap="square" rtlCol="0">
            <a:spAutoFit/>
          </a:bodyPr>
          <a:lstStyle/>
          <a:p>
            <a:pPr algn="ctr"/>
            <a:r>
              <a:rPr lang="en-CA" sz="3600" dirty="0" smtClean="0">
                <a:latin typeface="Franklin Gothic Book" panose="020B0503020102020204" pitchFamily="34" charset="0"/>
              </a:rPr>
              <a:t>Encouragement</a:t>
            </a:r>
            <a:endParaRPr lang="en-CA" sz="3600" dirty="0">
              <a:latin typeface="Franklin Gothic Book" panose="020B0503020102020204" pitchFamily="34" charset="0"/>
            </a:endParaRPr>
          </a:p>
        </p:txBody>
      </p:sp>
      <p:sp>
        <p:nvSpPr>
          <p:cNvPr id="16" name="TextBox 15"/>
          <p:cNvSpPr txBox="1"/>
          <p:nvPr/>
        </p:nvSpPr>
        <p:spPr>
          <a:xfrm>
            <a:off x="8286018" y="4669943"/>
            <a:ext cx="3385534" cy="646331"/>
          </a:xfrm>
          <a:prstGeom prst="rect">
            <a:avLst/>
          </a:prstGeom>
          <a:solidFill>
            <a:schemeClr val="bg1"/>
          </a:solidFill>
        </p:spPr>
        <p:txBody>
          <a:bodyPr wrap="square" rtlCol="0">
            <a:spAutoFit/>
          </a:bodyPr>
          <a:lstStyle/>
          <a:p>
            <a:pPr algn="ctr"/>
            <a:r>
              <a:rPr lang="en-CA" sz="3600" dirty="0" smtClean="0">
                <a:latin typeface="Franklin Gothic Book" panose="020B0503020102020204" pitchFamily="34" charset="0"/>
              </a:rPr>
              <a:t>Revival</a:t>
            </a:r>
            <a:endParaRPr lang="en-CA" sz="3600" dirty="0">
              <a:latin typeface="Franklin Gothic Book" panose="020B05030201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74" y="2641118"/>
            <a:ext cx="3381375" cy="202882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828" y="2640764"/>
            <a:ext cx="3381375" cy="20383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485" y="2640764"/>
            <a:ext cx="3372533" cy="2008910"/>
          </a:xfrm>
          <a:prstGeom prst="rect">
            <a:avLst/>
          </a:prstGeom>
        </p:spPr>
      </p:pic>
      <p:sp>
        <p:nvSpPr>
          <p:cNvPr id="23" name="TextBox 22"/>
          <p:cNvSpPr txBox="1"/>
          <p:nvPr/>
        </p:nvSpPr>
        <p:spPr>
          <a:xfrm>
            <a:off x="0" y="414053"/>
            <a:ext cx="12192000" cy="1631216"/>
          </a:xfrm>
          <a:prstGeom prst="rect">
            <a:avLst/>
          </a:prstGeom>
          <a:solidFill>
            <a:schemeClr val="bg1">
              <a:alpha val="40000"/>
            </a:schemeClr>
          </a:solidFill>
        </p:spPr>
        <p:txBody>
          <a:bodyPr wrap="square" rtlCol="0">
            <a:spAutoFit/>
          </a:bodyPr>
          <a:lstStyle/>
          <a:p>
            <a:pPr algn="ctr"/>
            <a:r>
              <a:rPr lang="en-CA" sz="10000" b="1" cap="small" dirty="0" smtClean="0">
                <a:solidFill>
                  <a:schemeClr val="tx1">
                    <a:lumMod val="65000"/>
                    <a:lumOff val="35000"/>
                  </a:schemeClr>
                </a:solidFill>
                <a:latin typeface="Franklin Gothic Book" panose="020B0503020102020204" pitchFamily="34" charset="0"/>
                <a:ea typeface="Verdana" panose="020B0604030504040204" pitchFamily="34" charset="0"/>
                <a:cs typeface="Aharoni" panose="02010803020104030203" pitchFamily="2" charset="-79"/>
              </a:rPr>
              <a:t>Iraq &amp; Syria</a:t>
            </a:r>
            <a:endParaRPr lang="en-CA" sz="10000" b="1" cap="small" dirty="0">
              <a:solidFill>
                <a:schemeClr val="tx1">
                  <a:lumMod val="65000"/>
                  <a:lumOff val="35000"/>
                </a:schemeClr>
              </a:solidFill>
              <a:latin typeface="Franklin Gothic Book" panose="020B0503020102020204" pitchFamily="34" charset="0"/>
              <a:ea typeface="Verdana" panose="020B0604030504040204" pitchFamily="34" charset="0"/>
              <a:cs typeface="Aharoni" panose="02010803020104030203" pitchFamily="2" charset="-79"/>
            </a:endParaRPr>
          </a:p>
        </p:txBody>
      </p:sp>
    </p:spTree>
    <p:extLst>
      <p:ext uri="{BB962C8B-B14F-4D97-AF65-F5344CB8AC3E}">
        <p14:creationId xmlns:p14="http://schemas.microsoft.com/office/powerpoint/2010/main" val="9038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0"/>
          </a:xfrm>
          <a:prstGeom prst="rect">
            <a:avLst/>
          </a:prstGeom>
        </p:spPr>
      </p:pic>
      <p:sp>
        <p:nvSpPr>
          <p:cNvPr id="16" name="Rectangle 15"/>
          <p:cNvSpPr/>
          <p:nvPr/>
        </p:nvSpPr>
        <p:spPr>
          <a:xfrm>
            <a:off x="0" y="2049780"/>
            <a:ext cx="12192000" cy="436037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2" y="1"/>
            <a:ext cx="12192000" cy="1631216"/>
          </a:xfrm>
          <a:prstGeom prst="rect">
            <a:avLst/>
          </a:prstGeom>
          <a:solidFill>
            <a:schemeClr val="bg1">
              <a:alpha val="60000"/>
            </a:schemeClr>
          </a:solidFill>
        </p:spPr>
        <p:txBody>
          <a:bodyPr wrap="square" rtlCol="0">
            <a:spAutoFit/>
          </a:bodyPr>
          <a:lstStyle/>
          <a:p>
            <a:pPr algn="ctr"/>
            <a:r>
              <a:rPr lang="en-CA" sz="10000" b="1" cap="small" dirty="0" smtClean="0">
                <a:solidFill>
                  <a:schemeClr val="tx1">
                    <a:lumMod val="85000"/>
                    <a:lumOff val="15000"/>
                  </a:schemeClr>
                </a:solidFill>
                <a:latin typeface="Franklin Gothic Book" panose="020B0503020102020204" pitchFamily="34" charset="0"/>
                <a:ea typeface="Verdana" panose="020B0604030504040204" pitchFamily="34" charset="0"/>
                <a:cs typeface="Aharoni" panose="02010803020104030203" pitchFamily="2" charset="-79"/>
              </a:rPr>
              <a:t>North Korea</a:t>
            </a:r>
            <a:endParaRPr lang="en-CA" sz="10000" b="1" cap="small" dirty="0">
              <a:solidFill>
                <a:schemeClr val="tx1">
                  <a:lumMod val="85000"/>
                  <a:lumOff val="15000"/>
                </a:schemeClr>
              </a:solidFill>
              <a:latin typeface="Franklin Gothic Book" panose="020B0503020102020204" pitchFamily="34" charset="0"/>
              <a:ea typeface="Verdana" panose="020B0604030504040204" pitchFamily="34" charset="0"/>
              <a:cs typeface="Aharoni" panose="02010803020104030203" pitchFamily="2" charset="-79"/>
            </a:endParaRPr>
          </a:p>
        </p:txBody>
      </p:sp>
      <p:sp>
        <p:nvSpPr>
          <p:cNvPr id="6" name="TextBox 5"/>
          <p:cNvSpPr txBox="1"/>
          <p:nvPr/>
        </p:nvSpPr>
        <p:spPr>
          <a:xfrm>
            <a:off x="1161144" y="2380343"/>
            <a:ext cx="10738756" cy="3416320"/>
          </a:xfrm>
          <a:prstGeom prst="rect">
            <a:avLst/>
          </a:prstGeom>
          <a:noFill/>
        </p:spPr>
        <p:txBody>
          <a:bodyPr wrap="square" rtlCol="0">
            <a:spAutoFit/>
          </a:bodyPr>
          <a:lstStyle/>
          <a:p>
            <a:pPr marL="285750" indent="-285750">
              <a:buFont typeface="Arial" panose="020B0604020202020204" pitchFamily="34" charset="0"/>
              <a:buChar char="•"/>
            </a:pPr>
            <a:r>
              <a:rPr lang="en-CA" sz="3600" dirty="0" smtClean="0">
                <a:solidFill>
                  <a:schemeClr val="tx1">
                    <a:lumMod val="85000"/>
                    <a:lumOff val="15000"/>
                  </a:schemeClr>
                </a:solidFill>
                <a:latin typeface="Franklin Gothic Book" panose="020B0503020102020204" pitchFamily="34" charset="0"/>
              </a:rPr>
              <a:t>North Korea’s regime is the most oppressive in the world, maintaining one of the world’s largest armies.</a:t>
            </a:r>
          </a:p>
          <a:p>
            <a:pPr marL="285750" indent="-285750">
              <a:buFont typeface="Arial" panose="020B0604020202020204" pitchFamily="34" charset="0"/>
              <a:buChar char="•"/>
            </a:pPr>
            <a:r>
              <a:rPr lang="en-CA" sz="3600" dirty="0" smtClean="0">
                <a:solidFill>
                  <a:schemeClr val="tx1">
                    <a:lumMod val="85000"/>
                    <a:lumOff val="15000"/>
                  </a:schemeClr>
                </a:solidFill>
                <a:latin typeface="Franklin Gothic Book" panose="020B0503020102020204" pitchFamily="34" charset="0"/>
              </a:rPr>
              <a:t>North Korea is the worst persecutor of Christians in the world. Christians are tortured and murdered.</a:t>
            </a:r>
          </a:p>
          <a:p>
            <a:pPr marL="285750" indent="-285750">
              <a:buFont typeface="Arial" panose="020B0604020202020204" pitchFamily="34" charset="0"/>
              <a:buChar char="•"/>
            </a:pPr>
            <a:r>
              <a:rPr lang="en-CA" sz="3600" dirty="0" smtClean="0">
                <a:solidFill>
                  <a:schemeClr val="tx1">
                    <a:lumMod val="85000"/>
                    <a:lumOff val="15000"/>
                  </a:schemeClr>
                </a:solidFill>
                <a:latin typeface="Franklin Gothic Book" panose="020B0503020102020204" pitchFamily="34" charset="0"/>
              </a:rPr>
              <a:t>As many as 100,000 believers are thought to worship in secret.</a:t>
            </a:r>
            <a:endParaRPr lang="en-CA" sz="3600" dirty="0">
              <a:solidFill>
                <a:schemeClr val="tx1">
                  <a:lumMod val="85000"/>
                  <a:lumOff val="15000"/>
                </a:schemeClr>
              </a:solidFill>
              <a:latin typeface="Franklin Gothic Book" panose="020B0503020102020204" pitchFamily="34" charset="0"/>
            </a:endParaRPr>
          </a:p>
        </p:txBody>
      </p:sp>
    </p:spTree>
    <p:extLst>
      <p:ext uri="{BB962C8B-B14F-4D97-AF65-F5344CB8AC3E}">
        <p14:creationId xmlns:p14="http://schemas.microsoft.com/office/powerpoint/2010/main" val="17129310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grpId="0" nodeType="clickEffect">
                                  <p:stCondLst>
                                    <p:cond delay="0"/>
                                  </p:stCondLst>
                                  <p:childTnLst>
                                    <p:animMotion origin="layout" path="M 0 0.00555 L 0 -0.53773 " pathEditMode="relative" rAng="0" ptsTypes="AA">
                                      <p:cBhvr>
                                        <p:cTn id="13" dur="2000" fill="hold"/>
                                        <p:tgtEl>
                                          <p:spTgt spid="11"/>
                                        </p:tgtEl>
                                        <p:attrNameLst>
                                          <p:attrName>ppt_x</p:attrName>
                                          <p:attrName>ppt_y</p:attrName>
                                        </p:attrNameLst>
                                      </p:cBhvr>
                                      <p:rCtr x="0" y="-27176"/>
                                    </p:animMotion>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1000"/>
                                        <p:tgtEl>
                                          <p:spTgt spid="16"/>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0"/>
          </a:xfrm>
          <a:prstGeom prst="rect">
            <a:avLst/>
          </a:prstGeom>
        </p:spPr>
      </p:pic>
      <p:sp>
        <p:nvSpPr>
          <p:cNvPr id="17" name="Rectangle 16"/>
          <p:cNvSpPr/>
          <p:nvPr/>
        </p:nvSpPr>
        <p:spPr>
          <a:xfrm>
            <a:off x="0" y="2041789"/>
            <a:ext cx="12192000" cy="435312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0" y="410573"/>
            <a:ext cx="12192000" cy="1631216"/>
          </a:xfrm>
          <a:prstGeom prst="rect">
            <a:avLst/>
          </a:prstGeom>
          <a:solidFill>
            <a:schemeClr val="bg1">
              <a:alpha val="60000"/>
            </a:schemeClr>
          </a:solidFill>
        </p:spPr>
        <p:txBody>
          <a:bodyPr wrap="square" rtlCol="0">
            <a:spAutoFit/>
          </a:bodyPr>
          <a:lstStyle/>
          <a:p>
            <a:pPr algn="ctr"/>
            <a:r>
              <a:rPr lang="en-CA" sz="10000" b="1" cap="small" dirty="0" smtClean="0">
                <a:solidFill>
                  <a:schemeClr val="tx1">
                    <a:lumMod val="85000"/>
                    <a:lumOff val="15000"/>
                  </a:schemeClr>
                </a:solidFill>
                <a:latin typeface="Franklin Gothic Book" panose="020B0503020102020204" pitchFamily="34" charset="0"/>
                <a:ea typeface="Verdana" panose="020B0604030504040204" pitchFamily="34" charset="0"/>
                <a:cs typeface="Aharoni" panose="02010803020104030203" pitchFamily="2" charset="-79"/>
              </a:rPr>
              <a:t>North Korea</a:t>
            </a:r>
            <a:endParaRPr lang="en-CA" sz="10000" b="1" cap="small" dirty="0">
              <a:solidFill>
                <a:schemeClr val="tx1">
                  <a:lumMod val="85000"/>
                  <a:lumOff val="15000"/>
                </a:schemeClr>
              </a:solidFill>
              <a:latin typeface="Franklin Gothic Book" panose="020B0503020102020204" pitchFamily="34" charset="0"/>
              <a:ea typeface="Verdana" panose="020B0604030504040204" pitchFamily="34" charset="0"/>
              <a:cs typeface="Aharoni" panose="02010803020104030203" pitchFamily="2" charset="-79"/>
            </a:endParaRPr>
          </a:p>
        </p:txBody>
      </p:sp>
      <p:sp>
        <p:nvSpPr>
          <p:cNvPr id="6" name="TextBox 5"/>
          <p:cNvSpPr txBox="1"/>
          <p:nvPr/>
        </p:nvSpPr>
        <p:spPr>
          <a:xfrm>
            <a:off x="842154" y="4676252"/>
            <a:ext cx="3377861" cy="646331"/>
          </a:xfrm>
          <a:prstGeom prst="rect">
            <a:avLst/>
          </a:prstGeom>
          <a:solidFill>
            <a:schemeClr val="bg1"/>
          </a:solidFill>
        </p:spPr>
        <p:txBody>
          <a:bodyPr wrap="square" rtlCol="0">
            <a:spAutoFit/>
          </a:bodyPr>
          <a:lstStyle/>
          <a:p>
            <a:pPr algn="ctr"/>
            <a:r>
              <a:rPr lang="en-CA" sz="3600" dirty="0" smtClean="0">
                <a:latin typeface="Franklin Gothic Book" panose="020B0503020102020204" pitchFamily="34" charset="0"/>
              </a:rPr>
              <a:t>Discipleship</a:t>
            </a:r>
            <a:endParaRPr lang="en-CA" sz="3600" dirty="0">
              <a:latin typeface="Franklin Gothic Book" panose="020B0503020102020204" pitchFamily="34" charset="0"/>
            </a:endParaRPr>
          </a:p>
        </p:txBody>
      </p:sp>
      <p:sp>
        <p:nvSpPr>
          <p:cNvPr id="7" name="TextBox 6"/>
          <p:cNvSpPr txBox="1"/>
          <p:nvPr/>
        </p:nvSpPr>
        <p:spPr>
          <a:xfrm>
            <a:off x="4564148" y="4659086"/>
            <a:ext cx="3376625" cy="646331"/>
          </a:xfrm>
          <a:prstGeom prst="rect">
            <a:avLst/>
          </a:prstGeom>
          <a:solidFill>
            <a:schemeClr val="bg1"/>
          </a:solidFill>
        </p:spPr>
        <p:txBody>
          <a:bodyPr wrap="square" rtlCol="0">
            <a:spAutoFit/>
          </a:bodyPr>
          <a:lstStyle/>
          <a:p>
            <a:pPr algn="ctr"/>
            <a:r>
              <a:rPr lang="en-CA" sz="3600" dirty="0" smtClean="0">
                <a:latin typeface="Franklin Gothic Book" panose="020B0503020102020204" pitchFamily="34" charset="0"/>
              </a:rPr>
              <a:t>Encouragement</a:t>
            </a:r>
            <a:endParaRPr lang="en-CA" sz="3600" dirty="0">
              <a:latin typeface="Franklin Gothic Book" panose="020B0503020102020204" pitchFamily="34" charset="0"/>
            </a:endParaRPr>
          </a:p>
        </p:txBody>
      </p:sp>
      <p:sp>
        <p:nvSpPr>
          <p:cNvPr id="8" name="TextBox 7"/>
          <p:cNvSpPr txBox="1"/>
          <p:nvPr/>
        </p:nvSpPr>
        <p:spPr>
          <a:xfrm>
            <a:off x="8286018" y="4669943"/>
            <a:ext cx="3385534" cy="646331"/>
          </a:xfrm>
          <a:prstGeom prst="rect">
            <a:avLst/>
          </a:prstGeom>
          <a:solidFill>
            <a:schemeClr val="bg1"/>
          </a:solidFill>
        </p:spPr>
        <p:txBody>
          <a:bodyPr wrap="square" rtlCol="0">
            <a:spAutoFit/>
          </a:bodyPr>
          <a:lstStyle/>
          <a:p>
            <a:pPr algn="ctr"/>
            <a:r>
              <a:rPr lang="en-CA" sz="3600" dirty="0" smtClean="0">
                <a:latin typeface="Franklin Gothic Book" panose="020B0503020102020204" pitchFamily="34" charset="0"/>
              </a:rPr>
              <a:t>Rescue</a:t>
            </a:r>
            <a:endParaRPr lang="en-CA" sz="3600" dirty="0">
              <a:latin typeface="Franklin Gothic Book" panose="020B0503020102020204" pitchFamily="34" charset="0"/>
            </a:endParaRPr>
          </a:p>
        </p:txBody>
      </p: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r="1297"/>
          <a:stretch/>
        </p:blipFill>
        <p:spPr>
          <a:xfrm>
            <a:off x="840396" y="2611211"/>
            <a:ext cx="3382354" cy="2047875"/>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398" y="2611210"/>
            <a:ext cx="3381375" cy="20478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936" y="2617876"/>
            <a:ext cx="3386839" cy="2034540"/>
          </a:xfrm>
          <a:prstGeom prst="rect">
            <a:avLst/>
          </a:prstGeom>
        </p:spPr>
      </p:pic>
    </p:spTree>
    <p:extLst>
      <p:ext uri="{BB962C8B-B14F-4D97-AF65-F5344CB8AC3E}">
        <p14:creationId xmlns:p14="http://schemas.microsoft.com/office/powerpoint/2010/main" val="299848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762</Words>
  <Application>Microsoft Office PowerPoint</Application>
  <PresentationFormat>ワイド画面</PresentationFormat>
  <Paragraphs>62</Paragraphs>
  <Slides>5</Slides>
  <Notes>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vt:i4>
      </vt:variant>
    </vt:vector>
  </HeadingPairs>
  <TitlesOfParts>
    <vt:vector size="12" baseType="lpstr">
      <vt:lpstr>Aharoni</vt:lpstr>
      <vt:lpstr>Arial</vt:lpstr>
      <vt:lpstr>Calibri</vt:lpstr>
      <vt:lpstr>Calibri Light</vt:lpstr>
      <vt:lpstr>Franklin Gothic Book</vt:lpstr>
      <vt:lpstr>Verdana</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Best</dc:creator>
  <cp:lastModifiedBy>Kenichi Shinagawa</cp:lastModifiedBy>
  <cp:revision>58</cp:revision>
  <dcterms:created xsi:type="dcterms:W3CDTF">2015-08-25T19:07:00Z</dcterms:created>
  <dcterms:modified xsi:type="dcterms:W3CDTF">2015-10-26T04:58:10Z</dcterms:modified>
</cp:coreProperties>
</file>