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09A250-FF31-4206-8172-F9D3106AACB1}"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796027F-7875-4030-9381-8BD8C4F21935}"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4509A250-FF31-4206-8172-F9D3106AACB1}" type="datetimeFigureOut">
              <a:rPr lang="en-US" dirty="0"/>
              <a:t>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09A250-FF31-4206-8172-F9D3106AACB1}"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8A79A9B5-903D-41C0-98B9-B0F8E9823AFF}"/>
              </a:ext>
            </a:extLst>
          </p:cNvPr>
          <p:cNvSpPr>
            <a:spLocks noGrp="1"/>
          </p:cNvSpPr>
          <p:nvPr>
            <p:ph type="subTitle" idx="1"/>
          </p:nvPr>
        </p:nvSpPr>
        <p:spPr>
          <a:xfrm>
            <a:off x="402673" y="4957145"/>
            <a:ext cx="11199302" cy="772536"/>
          </a:xfrm>
        </p:spPr>
        <p:txBody>
          <a:bodyPr>
            <a:normAutofit fontScale="70000" lnSpcReduction="20000"/>
          </a:bodyPr>
          <a:lstStyle/>
          <a:p>
            <a:r>
              <a:rPr lang="ja-JP" altLang="en-US" sz="6300" dirty="0">
                <a:solidFill>
                  <a:schemeClr val="tx1"/>
                </a:solidFill>
              </a:rPr>
              <a:t>迫害下にある教会のための国際祈祷日 </a:t>
            </a:r>
            <a:r>
              <a:rPr lang="en-US" altLang="ja-JP" sz="6300" dirty="0">
                <a:solidFill>
                  <a:schemeClr val="tx1"/>
                </a:solidFill>
              </a:rPr>
              <a:t>2020</a:t>
            </a:r>
          </a:p>
          <a:p>
            <a:endParaRPr kumimoji="1" lang="ja-JP" altLang="en-US" sz="4000" dirty="0"/>
          </a:p>
        </p:txBody>
      </p:sp>
      <p:pic>
        <p:nvPicPr>
          <p:cNvPr id="9" name="図 8" descr="記号 が含まれている画像&#10;&#10;自動的に生成された説明">
            <a:extLst>
              <a:ext uri="{FF2B5EF4-FFF2-40B4-BE49-F238E27FC236}">
                <a16:creationId xmlns:a16="http://schemas.microsoft.com/office/drawing/2014/main" id="{AEAC8684-081D-4839-8C34-E936494932E8}"/>
              </a:ext>
            </a:extLst>
          </p:cNvPr>
          <p:cNvPicPr>
            <a:picLocks noChangeAspect="1"/>
          </p:cNvPicPr>
          <p:nvPr/>
        </p:nvPicPr>
        <p:blipFill>
          <a:blip r:embed="rId2"/>
          <a:stretch>
            <a:fillRect/>
          </a:stretch>
        </p:blipFill>
        <p:spPr>
          <a:xfrm>
            <a:off x="0" y="69311"/>
            <a:ext cx="12192000" cy="4638907"/>
          </a:xfrm>
          <a:prstGeom prst="rect">
            <a:avLst/>
          </a:prstGeom>
        </p:spPr>
      </p:pic>
      <p:sp>
        <p:nvSpPr>
          <p:cNvPr id="10" name="テキスト ボックス 9">
            <a:extLst>
              <a:ext uri="{FF2B5EF4-FFF2-40B4-BE49-F238E27FC236}">
                <a16:creationId xmlns:a16="http://schemas.microsoft.com/office/drawing/2014/main" id="{7A5962B8-0E56-46C6-9C59-F2330BCE781E}"/>
              </a:ext>
            </a:extLst>
          </p:cNvPr>
          <p:cNvSpPr txBox="1"/>
          <p:nvPr/>
        </p:nvSpPr>
        <p:spPr>
          <a:xfrm>
            <a:off x="760927" y="5743717"/>
            <a:ext cx="10341293" cy="830997"/>
          </a:xfrm>
          <a:prstGeom prst="rect">
            <a:avLst/>
          </a:prstGeom>
          <a:noFill/>
        </p:spPr>
        <p:txBody>
          <a:bodyPr wrap="none" rtlCol="0">
            <a:spAutoFit/>
          </a:bodyPr>
          <a:lstStyle/>
          <a:p>
            <a:pPr algn="ctr"/>
            <a:r>
              <a:rPr kumimoji="1" lang="ja-JP" altLang="en-US" sz="2400" dirty="0"/>
              <a:t>２０２０年１１月１日（日）・８日（日）</a:t>
            </a:r>
            <a:endParaRPr kumimoji="1" lang="en-US" altLang="ja-JP" sz="2400" dirty="0"/>
          </a:p>
          <a:p>
            <a:pPr algn="ctr"/>
            <a:r>
              <a:rPr kumimoji="1" lang="ja-JP" altLang="en-US" sz="2400" dirty="0"/>
              <a:t>迫害下のキリストにある兄弟姉妹のために、一つとなって祈りましょう。</a:t>
            </a:r>
          </a:p>
        </p:txBody>
      </p:sp>
    </p:spTree>
    <p:extLst>
      <p:ext uri="{BB962C8B-B14F-4D97-AF65-F5344CB8AC3E}">
        <p14:creationId xmlns:p14="http://schemas.microsoft.com/office/powerpoint/2010/main" val="425654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3BA8115D-FFA7-42D2-AD07-84977B87BD1B}"/>
              </a:ext>
            </a:extLst>
          </p:cNvPr>
          <p:cNvPicPr>
            <a:picLocks noChangeAspect="1"/>
          </p:cNvPicPr>
          <p:nvPr/>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540396C4-5374-46A0-895A-174C95E00528}"/>
              </a:ext>
            </a:extLst>
          </p:cNvPr>
          <p:cNvSpPr/>
          <p:nvPr/>
        </p:nvSpPr>
        <p:spPr>
          <a:xfrm>
            <a:off x="539646" y="344774"/>
            <a:ext cx="6430321" cy="9893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３</a:t>
            </a:r>
            <a:r>
              <a:rPr kumimoji="1" lang="en-US" altLang="ja-JP" sz="5400" dirty="0"/>
              <a:t>. </a:t>
            </a:r>
            <a:r>
              <a:rPr kumimoji="1" lang="ja-JP" altLang="en-US" sz="5400" dirty="0"/>
              <a:t>ブルキナファソ</a:t>
            </a:r>
          </a:p>
        </p:txBody>
      </p:sp>
      <p:sp>
        <p:nvSpPr>
          <p:cNvPr id="7" name="正方形/長方形 6">
            <a:extLst>
              <a:ext uri="{FF2B5EF4-FFF2-40B4-BE49-F238E27FC236}">
                <a16:creationId xmlns:a16="http://schemas.microsoft.com/office/drawing/2014/main" id="{C4705D4A-E418-4AEB-AEEE-52B3527D8784}"/>
              </a:ext>
            </a:extLst>
          </p:cNvPr>
          <p:cNvSpPr/>
          <p:nvPr/>
        </p:nvSpPr>
        <p:spPr>
          <a:xfrm>
            <a:off x="539647" y="1334125"/>
            <a:ext cx="10403174" cy="1109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t>西アフリカのサヘル地域に流入してきたイスラム過激派組織によって、クリスチャンに対する攻撃が増え、ブルキナファソでは</a:t>
            </a:r>
            <a:r>
              <a:rPr kumimoji="1" lang="en-US" altLang="ja-JP" sz="2200" dirty="0"/>
              <a:t>2019</a:t>
            </a:r>
            <a:r>
              <a:rPr kumimoji="1" lang="ja-JP" altLang="en-US" sz="2200" dirty="0"/>
              <a:t>年に少なくとも４０人の</a:t>
            </a:r>
            <a:endParaRPr kumimoji="1" lang="en-US" altLang="ja-JP" sz="2200" dirty="0"/>
          </a:p>
          <a:p>
            <a:r>
              <a:rPr kumimoji="1" lang="ja-JP" altLang="en-US" sz="2200" dirty="0"/>
              <a:t>クリスチャンが殺害されました。</a:t>
            </a:r>
          </a:p>
        </p:txBody>
      </p:sp>
      <p:sp>
        <p:nvSpPr>
          <p:cNvPr id="9" name="正方形/長方形 8">
            <a:extLst>
              <a:ext uri="{FF2B5EF4-FFF2-40B4-BE49-F238E27FC236}">
                <a16:creationId xmlns:a16="http://schemas.microsoft.com/office/drawing/2014/main" id="{7FD5277E-6E17-493B-BAA4-2A1D964BD0C7}"/>
              </a:ext>
            </a:extLst>
          </p:cNvPr>
          <p:cNvSpPr/>
          <p:nvPr/>
        </p:nvSpPr>
        <p:spPr>
          <a:xfrm>
            <a:off x="539646" y="2874364"/>
            <a:ext cx="9878517" cy="1109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t>多くの教会は、礼拝中に、礼拝後に焼き払われました。教会員たちは死ぬか、イスラムへ改宗するか、脅迫を受けました。</a:t>
            </a:r>
          </a:p>
        </p:txBody>
      </p:sp>
      <p:sp>
        <p:nvSpPr>
          <p:cNvPr id="11" name="正方形/長方形 10">
            <a:extLst>
              <a:ext uri="{FF2B5EF4-FFF2-40B4-BE49-F238E27FC236}">
                <a16:creationId xmlns:a16="http://schemas.microsoft.com/office/drawing/2014/main" id="{6D4789E8-F8FC-401D-A144-C6565996AF76}"/>
              </a:ext>
            </a:extLst>
          </p:cNvPr>
          <p:cNvSpPr/>
          <p:nvPr/>
        </p:nvSpPr>
        <p:spPr>
          <a:xfrm>
            <a:off x="539646" y="4148527"/>
            <a:ext cx="10403174" cy="1109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t>イスラムから改宗したクリスチャンは、国内でもっとも迫害されているグループです。家族やコミュニティの人々は彼らを排斥し、信仰を捨てることを強制しようとします。</a:t>
            </a:r>
          </a:p>
        </p:txBody>
      </p:sp>
      <p:sp>
        <p:nvSpPr>
          <p:cNvPr id="13" name="正方形/長方形 12">
            <a:extLst>
              <a:ext uri="{FF2B5EF4-FFF2-40B4-BE49-F238E27FC236}">
                <a16:creationId xmlns:a16="http://schemas.microsoft.com/office/drawing/2014/main" id="{4F57653B-2631-4DB5-84CA-4C5324036410}"/>
              </a:ext>
            </a:extLst>
          </p:cNvPr>
          <p:cNvSpPr/>
          <p:nvPr/>
        </p:nvSpPr>
        <p:spPr>
          <a:xfrm>
            <a:off x="644577" y="5651290"/>
            <a:ext cx="10298243" cy="861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t>このような脅迫のために、クリスチャンは自分の信仰を公に表明することを恐れています。</a:t>
            </a:r>
          </a:p>
        </p:txBody>
      </p:sp>
    </p:spTree>
    <p:extLst>
      <p:ext uri="{BB962C8B-B14F-4D97-AF65-F5344CB8AC3E}">
        <p14:creationId xmlns:p14="http://schemas.microsoft.com/office/powerpoint/2010/main" val="1274990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Web サイト&#10;&#10;自動的に生成された説明">
            <a:extLst>
              <a:ext uri="{FF2B5EF4-FFF2-40B4-BE49-F238E27FC236}">
                <a16:creationId xmlns:a16="http://schemas.microsoft.com/office/drawing/2014/main" id="{04B5135D-9B1A-47C2-8FE4-1AA7C91D44EC}"/>
              </a:ext>
            </a:extLst>
          </p:cNvPr>
          <p:cNvPicPr>
            <a:picLocks noChangeAspect="1"/>
          </p:cNvPicPr>
          <p:nvPr/>
        </p:nvPicPr>
        <p:blipFill>
          <a:blip r:embed="rId2"/>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8980F099-2A7D-4FF8-B321-3662CD97719A}"/>
              </a:ext>
            </a:extLst>
          </p:cNvPr>
          <p:cNvSpPr/>
          <p:nvPr/>
        </p:nvSpPr>
        <p:spPr>
          <a:xfrm>
            <a:off x="539646" y="344774"/>
            <a:ext cx="5336498" cy="884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400" dirty="0"/>
              <a:t>ブルキナファソ</a:t>
            </a:r>
          </a:p>
        </p:txBody>
      </p:sp>
      <p:sp>
        <p:nvSpPr>
          <p:cNvPr id="9" name="正方形/長方形 8">
            <a:extLst>
              <a:ext uri="{FF2B5EF4-FFF2-40B4-BE49-F238E27FC236}">
                <a16:creationId xmlns:a16="http://schemas.microsoft.com/office/drawing/2014/main" id="{E1122C39-83EC-4C14-BEB9-6A2C092C58B0}"/>
              </a:ext>
            </a:extLst>
          </p:cNvPr>
          <p:cNvSpPr/>
          <p:nvPr/>
        </p:nvSpPr>
        <p:spPr>
          <a:xfrm>
            <a:off x="539646" y="1409350"/>
            <a:ext cx="9057360" cy="72984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多くのクリスチャンは迫害を恐れて、礼拝に出席できず、また子どもたちを学校に通わせることができないでいます。</a:t>
            </a:r>
          </a:p>
        </p:txBody>
      </p:sp>
      <p:sp>
        <p:nvSpPr>
          <p:cNvPr id="13" name="正方形/長方形 12">
            <a:extLst>
              <a:ext uri="{FF2B5EF4-FFF2-40B4-BE49-F238E27FC236}">
                <a16:creationId xmlns:a16="http://schemas.microsoft.com/office/drawing/2014/main" id="{476B5BC3-BDF0-4936-B2E1-8E16F1AA0980}"/>
              </a:ext>
            </a:extLst>
          </p:cNvPr>
          <p:cNvSpPr/>
          <p:nvPr/>
        </p:nvSpPr>
        <p:spPr>
          <a:xfrm>
            <a:off x="539646" y="2638543"/>
            <a:ext cx="10627120" cy="111133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ブルキナファソでは、</a:t>
            </a:r>
            <a:r>
              <a:rPr kumimoji="1" lang="en-US" altLang="ja-JP" sz="2000" dirty="0"/>
              <a:t>3300</a:t>
            </a:r>
            <a:r>
              <a:rPr kumimoji="1" lang="ja-JP" altLang="en-US" sz="2000" dirty="0"/>
              <a:t>もの学校がイスラム過激派グループによって閉鎖されています。このようなグループは子どもたちを教育から遠ざけることで、若者たちが暴力的な過激派思想の影響を受けやすくなることを期待しているのです。</a:t>
            </a:r>
          </a:p>
        </p:txBody>
      </p:sp>
      <p:sp>
        <p:nvSpPr>
          <p:cNvPr id="15" name="正方形/長方形 14">
            <a:extLst>
              <a:ext uri="{FF2B5EF4-FFF2-40B4-BE49-F238E27FC236}">
                <a16:creationId xmlns:a16="http://schemas.microsoft.com/office/drawing/2014/main" id="{11998BFC-71B2-4C05-BABF-E6F327AC0EBE}"/>
              </a:ext>
            </a:extLst>
          </p:cNvPr>
          <p:cNvSpPr/>
          <p:nvPr/>
        </p:nvSpPr>
        <p:spPr>
          <a:xfrm>
            <a:off x="539646" y="4249230"/>
            <a:ext cx="10248975" cy="729842"/>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クリスチャンを攻撃するグループは、キリスト教の存在を否定するイスラム主義国を生み出したいと考えています。</a:t>
            </a:r>
          </a:p>
        </p:txBody>
      </p:sp>
    </p:spTree>
    <p:extLst>
      <p:ext uri="{BB962C8B-B14F-4D97-AF65-F5344CB8AC3E}">
        <p14:creationId xmlns:p14="http://schemas.microsoft.com/office/powerpoint/2010/main" val="116365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6C0A28B-9A43-4DC9-B3DF-895AEDA2C381}"/>
              </a:ext>
            </a:extLst>
          </p:cNvPr>
          <p:cNvSpPr txBox="1"/>
          <p:nvPr/>
        </p:nvSpPr>
        <p:spPr>
          <a:xfrm>
            <a:off x="290325" y="1695735"/>
            <a:ext cx="7771325" cy="4401205"/>
          </a:xfrm>
          <a:prstGeom prst="rect">
            <a:avLst/>
          </a:prstGeom>
          <a:noFill/>
        </p:spPr>
        <p:txBody>
          <a:bodyPr wrap="square" rtlCol="0">
            <a:spAutoFit/>
          </a:bodyPr>
          <a:lstStyle/>
          <a:p>
            <a:r>
              <a:rPr kumimoji="1" lang="ja-JP" altLang="en-US" sz="2000" dirty="0"/>
              <a:t>●ブルキナファソの人々が、暴力的なイスラム過激派組織からの</a:t>
            </a:r>
            <a:endParaRPr kumimoji="1" lang="en-US" altLang="ja-JP" sz="2000" dirty="0"/>
          </a:p>
          <a:p>
            <a:r>
              <a:rPr kumimoji="1" lang="ja-JP" altLang="en-US" sz="2000" dirty="0"/>
              <a:t>　攻撃から守られるよう、神さまのみ守りを祈りましょう。</a:t>
            </a:r>
            <a:endParaRPr kumimoji="1" lang="en-US" altLang="ja-JP" sz="2000" dirty="0"/>
          </a:p>
          <a:p>
            <a:r>
              <a:rPr kumimoji="1" lang="ja-JP" altLang="en-US" sz="2000" dirty="0"/>
              <a:t>●神さまがブルキナファソのクリスチャンの信仰を強めてくださ</a:t>
            </a:r>
            <a:endParaRPr kumimoji="1" lang="en-US" altLang="ja-JP" sz="2000" dirty="0"/>
          </a:p>
          <a:p>
            <a:r>
              <a:rPr kumimoji="1" lang="ja-JP" altLang="en-US" sz="2000" dirty="0"/>
              <a:t>　るように、彼らが直面している迫害を忍耐し、克服する恵みが</a:t>
            </a:r>
            <a:endParaRPr kumimoji="1" lang="en-US" altLang="ja-JP" sz="2000" dirty="0"/>
          </a:p>
          <a:p>
            <a:r>
              <a:rPr kumimoji="1" lang="ja-JP" altLang="en-US" sz="2000" dirty="0"/>
              <a:t>　注がれるように祈りましょう。</a:t>
            </a:r>
            <a:endParaRPr kumimoji="1" lang="en-US" altLang="ja-JP" sz="2000" dirty="0"/>
          </a:p>
          <a:p>
            <a:r>
              <a:rPr kumimoji="1" lang="ja-JP" altLang="en-US" sz="2000" dirty="0"/>
              <a:t>●迫害によって愛する人を失った家族に神さまの慰めを祈りま</a:t>
            </a:r>
            <a:endParaRPr kumimoji="1" lang="en-US" altLang="ja-JP" sz="2000" dirty="0"/>
          </a:p>
          <a:p>
            <a:r>
              <a:rPr kumimoji="1" lang="ja-JP" altLang="en-US" sz="2000" dirty="0"/>
              <a:t>　しょう。</a:t>
            </a:r>
            <a:endParaRPr kumimoji="1" lang="en-US" altLang="ja-JP" sz="2000" dirty="0"/>
          </a:p>
          <a:p>
            <a:r>
              <a:rPr kumimoji="1" lang="ja-JP" altLang="en-US" sz="2000" dirty="0"/>
              <a:t>●ブルキナファソ政府のために祈りましょう。多くの人々が死に、</a:t>
            </a:r>
            <a:endParaRPr kumimoji="1" lang="en-US" altLang="ja-JP" sz="2000" dirty="0"/>
          </a:p>
          <a:p>
            <a:r>
              <a:rPr kumimoji="1" lang="ja-JP" altLang="en-US" sz="2000" dirty="0"/>
              <a:t>　住む場所を失い、国全体を沈みこませている暴力的過激派グ</a:t>
            </a:r>
            <a:endParaRPr kumimoji="1" lang="en-US" altLang="ja-JP" sz="2000" dirty="0"/>
          </a:p>
          <a:p>
            <a:r>
              <a:rPr kumimoji="1" lang="ja-JP" altLang="en-US" sz="2000" dirty="0"/>
              <a:t>　ループと速やかに戦い、打ち負かすことができるように祈りま</a:t>
            </a:r>
            <a:endParaRPr kumimoji="1" lang="en-US" altLang="ja-JP" sz="2000" dirty="0"/>
          </a:p>
          <a:p>
            <a:r>
              <a:rPr kumimoji="1" lang="ja-JP" altLang="en-US" sz="2000" dirty="0"/>
              <a:t>　しょう。</a:t>
            </a:r>
            <a:endParaRPr kumimoji="1" lang="en-US" altLang="ja-JP" sz="2000" dirty="0"/>
          </a:p>
          <a:p>
            <a:r>
              <a:rPr kumimoji="1" lang="ja-JP" altLang="en-US" sz="2000" dirty="0"/>
              <a:t>●ブルキナファソの学校と、学校に通う子どもたちの安全を祈り</a:t>
            </a:r>
            <a:endParaRPr kumimoji="1" lang="en-US" altLang="ja-JP" sz="2000" dirty="0"/>
          </a:p>
          <a:p>
            <a:r>
              <a:rPr kumimoji="1" lang="ja-JP" altLang="en-US" sz="2000" dirty="0"/>
              <a:t>　ましょう。過激派グループが学校を攻撃の対象としなくなるよ</a:t>
            </a:r>
            <a:endParaRPr kumimoji="1" lang="en-US" altLang="ja-JP" sz="2000" dirty="0"/>
          </a:p>
          <a:p>
            <a:r>
              <a:rPr kumimoji="1" lang="ja-JP" altLang="en-US" sz="2000" dirty="0"/>
              <a:t>　う祈りましょう。</a:t>
            </a:r>
            <a:endParaRPr kumimoji="1" lang="en-US" altLang="ja-JP" sz="2200" dirty="0"/>
          </a:p>
        </p:txBody>
      </p:sp>
      <p:sp>
        <p:nvSpPr>
          <p:cNvPr id="3" name="正方形/長方形 2">
            <a:extLst>
              <a:ext uri="{FF2B5EF4-FFF2-40B4-BE49-F238E27FC236}">
                <a16:creationId xmlns:a16="http://schemas.microsoft.com/office/drawing/2014/main" id="{18A47255-8C46-4F0F-848A-7B7DA6A84EF8}"/>
              </a:ext>
            </a:extLst>
          </p:cNvPr>
          <p:cNvSpPr/>
          <p:nvPr/>
        </p:nvSpPr>
        <p:spPr>
          <a:xfrm>
            <a:off x="529389" y="184410"/>
            <a:ext cx="5277853"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400" dirty="0"/>
              <a:t>ブルキナファソ</a:t>
            </a:r>
          </a:p>
        </p:txBody>
      </p:sp>
      <p:pic>
        <p:nvPicPr>
          <p:cNvPr id="6" name="図 5" descr="ダイアグラム, マップ&#10;&#10;自動的に生成された説明">
            <a:extLst>
              <a:ext uri="{FF2B5EF4-FFF2-40B4-BE49-F238E27FC236}">
                <a16:creationId xmlns:a16="http://schemas.microsoft.com/office/drawing/2014/main" id="{DA722605-FBBF-47C8-B8E9-FBD847B2C5B7}"/>
              </a:ext>
            </a:extLst>
          </p:cNvPr>
          <p:cNvPicPr>
            <a:picLocks noChangeAspect="1"/>
          </p:cNvPicPr>
          <p:nvPr/>
        </p:nvPicPr>
        <p:blipFill>
          <a:blip r:embed="rId2"/>
          <a:stretch>
            <a:fillRect/>
          </a:stretch>
        </p:blipFill>
        <p:spPr>
          <a:xfrm>
            <a:off x="8173616" y="0"/>
            <a:ext cx="4018384" cy="6858000"/>
          </a:xfrm>
          <a:prstGeom prst="rect">
            <a:avLst/>
          </a:prstGeom>
        </p:spPr>
      </p:pic>
    </p:spTree>
    <p:extLst>
      <p:ext uri="{BB962C8B-B14F-4D97-AF65-F5344CB8AC3E}">
        <p14:creationId xmlns:p14="http://schemas.microsoft.com/office/powerpoint/2010/main" val="89686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B0A3D331-E9E3-425C-98AB-05265B6A26B9}"/>
              </a:ext>
            </a:extLst>
          </p:cNvPr>
          <p:cNvPicPr>
            <a:picLocks noChangeAspect="1"/>
          </p:cNvPicPr>
          <p:nvPr/>
        </p:nvPicPr>
        <p:blipFill>
          <a:blip r:embed="rId2"/>
          <a:stretch>
            <a:fillRect/>
          </a:stretch>
        </p:blipFill>
        <p:spPr>
          <a:xfrm>
            <a:off x="0" y="0"/>
            <a:ext cx="12192000" cy="6858000"/>
          </a:xfrm>
          <a:prstGeom prst="rect">
            <a:avLst/>
          </a:prstGeom>
        </p:spPr>
      </p:pic>
      <p:pic>
        <p:nvPicPr>
          <p:cNvPr id="7" name="図 6" descr="テキスト&#10;&#10;自動的に生成された説明">
            <a:extLst>
              <a:ext uri="{FF2B5EF4-FFF2-40B4-BE49-F238E27FC236}">
                <a16:creationId xmlns:a16="http://schemas.microsoft.com/office/drawing/2014/main" id="{19A4DF84-11ED-43DB-A6F0-B5CE9F400B44}"/>
              </a:ext>
            </a:extLst>
          </p:cNvPr>
          <p:cNvPicPr>
            <a:picLocks noChangeAspect="1"/>
          </p:cNvPicPr>
          <p:nvPr/>
        </p:nvPicPr>
        <p:blipFill>
          <a:blip r:embed="rId2"/>
          <a:stretch>
            <a:fillRect/>
          </a:stretch>
        </p:blipFill>
        <p:spPr>
          <a:xfrm>
            <a:off x="0" y="0"/>
            <a:ext cx="12192000" cy="6858000"/>
          </a:xfrm>
          <a:prstGeom prst="rect">
            <a:avLst/>
          </a:prstGeom>
        </p:spPr>
      </p:pic>
      <p:sp>
        <p:nvSpPr>
          <p:cNvPr id="9" name="正方形/長方形 8">
            <a:extLst>
              <a:ext uri="{FF2B5EF4-FFF2-40B4-BE49-F238E27FC236}">
                <a16:creationId xmlns:a16="http://schemas.microsoft.com/office/drawing/2014/main" id="{FAC296C2-B609-437A-A3ED-503B63539E78}"/>
              </a:ext>
            </a:extLst>
          </p:cNvPr>
          <p:cNvSpPr/>
          <p:nvPr/>
        </p:nvSpPr>
        <p:spPr>
          <a:xfrm>
            <a:off x="539646" y="344774"/>
            <a:ext cx="4347147" cy="10942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４</a:t>
            </a:r>
            <a:r>
              <a:rPr kumimoji="1" lang="en-US" altLang="ja-JP" sz="5400" dirty="0"/>
              <a:t>. </a:t>
            </a:r>
            <a:r>
              <a:rPr kumimoji="1" lang="ja-JP" altLang="en-US" sz="5400" dirty="0"/>
              <a:t>ネパール</a:t>
            </a:r>
          </a:p>
        </p:txBody>
      </p:sp>
      <p:sp>
        <p:nvSpPr>
          <p:cNvPr id="10" name="正方形/長方形 9">
            <a:extLst>
              <a:ext uri="{FF2B5EF4-FFF2-40B4-BE49-F238E27FC236}">
                <a16:creationId xmlns:a16="http://schemas.microsoft.com/office/drawing/2014/main" id="{B1DC23C8-F1A9-4315-BB8D-C7454B610CCA}"/>
              </a:ext>
            </a:extLst>
          </p:cNvPr>
          <p:cNvSpPr/>
          <p:nvPr/>
        </p:nvSpPr>
        <p:spPr>
          <a:xfrm>
            <a:off x="402671" y="1455834"/>
            <a:ext cx="10226179" cy="160614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ネパールは人口のほとんどがヒンズー教の国です。ヒンズー教国家主義によって、長年にわたり、クリスチャンに対する迫害が続いています。迫害の多くはネパールを排他的ヒンズー国家にしようと願うヒンズー教過激派グループに起因しています。</a:t>
            </a:r>
          </a:p>
        </p:txBody>
      </p:sp>
      <p:sp>
        <p:nvSpPr>
          <p:cNvPr id="14" name="正方形/長方形 13">
            <a:extLst>
              <a:ext uri="{FF2B5EF4-FFF2-40B4-BE49-F238E27FC236}">
                <a16:creationId xmlns:a16="http://schemas.microsoft.com/office/drawing/2014/main" id="{B685070A-E108-4ED1-834F-BE61801305A2}"/>
              </a:ext>
            </a:extLst>
          </p:cNvPr>
          <p:cNvSpPr/>
          <p:nvPr/>
        </p:nvSpPr>
        <p:spPr>
          <a:xfrm>
            <a:off x="402672" y="3462556"/>
            <a:ext cx="9496338" cy="99829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約６５％のクリスチャンは低カーストのコミュニティ出身です。それによって彼らを取り巻く烙印はより強固になります。</a:t>
            </a:r>
          </a:p>
        </p:txBody>
      </p:sp>
      <p:sp>
        <p:nvSpPr>
          <p:cNvPr id="15" name="正方形/長方形 14">
            <a:extLst>
              <a:ext uri="{FF2B5EF4-FFF2-40B4-BE49-F238E27FC236}">
                <a16:creationId xmlns:a16="http://schemas.microsoft.com/office/drawing/2014/main" id="{8EC29CFD-F877-4C19-B7A6-B13279F0121B}"/>
              </a:ext>
            </a:extLst>
          </p:cNvPr>
          <p:cNvSpPr/>
          <p:nvPr/>
        </p:nvSpPr>
        <p:spPr>
          <a:xfrm>
            <a:off x="402671" y="4649065"/>
            <a:ext cx="10528183" cy="16061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2000" dirty="0"/>
              <a:t>2015</a:t>
            </a:r>
            <a:r>
              <a:rPr kumimoji="1" lang="ja-JP" altLang="en-US" sz="2000" dirty="0"/>
              <a:t>年、新しいネパール憲法によって信教の自由が制限されました。</a:t>
            </a:r>
            <a:r>
              <a:rPr kumimoji="1" lang="en-US" altLang="ja-JP" sz="2000" dirty="0"/>
              <a:t>2017</a:t>
            </a:r>
            <a:r>
              <a:rPr kumimoji="1" lang="ja-JP" altLang="en-US" sz="2000" dirty="0"/>
              <a:t>年には、ネパール政府が反改宗法案を通して、それにより、クリスチャンに対する過激派からの迫害は悪化しています。</a:t>
            </a:r>
          </a:p>
        </p:txBody>
      </p:sp>
    </p:spTree>
    <p:extLst>
      <p:ext uri="{BB962C8B-B14F-4D97-AF65-F5344CB8AC3E}">
        <p14:creationId xmlns:p14="http://schemas.microsoft.com/office/powerpoint/2010/main" val="4007764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290000BD-041C-4228-AA4A-72D1D67F977E}"/>
              </a:ext>
            </a:extLst>
          </p:cNvPr>
          <p:cNvPicPr>
            <a:picLocks noChangeAspect="1"/>
          </p:cNvPicPr>
          <p:nvPr/>
        </p:nvPicPr>
        <p:blipFill>
          <a:blip r:embed="rId2"/>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B271E270-6F83-413D-B4F2-18F3DEA92C6B}"/>
              </a:ext>
            </a:extLst>
          </p:cNvPr>
          <p:cNvSpPr/>
          <p:nvPr/>
        </p:nvSpPr>
        <p:spPr>
          <a:xfrm>
            <a:off x="539647" y="344774"/>
            <a:ext cx="3151510" cy="10942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ネパール</a:t>
            </a:r>
          </a:p>
        </p:txBody>
      </p:sp>
      <p:sp>
        <p:nvSpPr>
          <p:cNvPr id="8" name="正方形/長方形 7">
            <a:extLst>
              <a:ext uri="{FF2B5EF4-FFF2-40B4-BE49-F238E27FC236}">
                <a16:creationId xmlns:a16="http://schemas.microsoft.com/office/drawing/2014/main" id="{67B49CA9-489F-414B-BD43-AEFA9A9921B2}"/>
              </a:ext>
            </a:extLst>
          </p:cNvPr>
          <p:cNvSpPr/>
          <p:nvPr/>
        </p:nvSpPr>
        <p:spPr>
          <a:xfrm>
            <a:off x="478174" y="1529066"/>
            <a:ext cx="10234568" cy="123930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ヒンズー過激派は不安定な政権をうまく利用してクリスチャンを迫害しているので、ネパールのクリスチャンの状況は悪化しています。クリスチャンへの攻撃のほとんどが、罰せられることはありません。</a:t>
            </a:r>
          </a:p>
        </p:txBody>
      </p:sp>
      <p:sp>
        <p:nvSpPr>
          <p:cNvPr id="10" name="正方形/長方形 9">
            <a:extLst>
              <a:ext uri="{FF2B5EF4-FFF2-40B4-BE49-F238E27FC236}">
                <a16:creationId xmlns:a16="http://schemas.microsoft.com/office/drawing/2014/main" id="{1E7E326E-1E6A-4019-AF1E-11E927F6CE13}"/>
              </a:ext>
            </a:extLst>
          </p:cNvPr>
          <p:cNvSpPr/>
          <p:nvPr/>
        </p:nvSpPr>
        <p:spPr>
          <a:xfrm>
            <a:off x="402673" y="3095538"/>
            <a:ext cx="9815118" cy="7885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2000" dirty="0"/>
              <a:t>2019</a:t>
            </a:r>
            <a:r>
              <a:rPr kumimoji="1" lang="ja-JP" altLang="en-US" sz="2000" dirty="0"/>
              <a:t>年には、教会の建物が攻撃され、クリスチャンが殴打されたり、逮捕されたり、投獄されるケースが報告されています。</a:t>
            </a:r>
          </a:p>
        </p:txBody>
      </p:sp>
      <p:sp>
        <p:nvSpPr>
          <p:cNvPr id="12" name="正方形/長方形 11">
            <a:extLst>
              <a:ext uri="{FF2B5EF4-FFF2-40B4-BE49-F238E27FC236}">
                <a16:creationId xmlns:a16="http://schemas.microsoft.com/office/drawing/2014/main" id="{ACA5C482-30F4-436F-A538-A7FC65A5FFD9}"/>
              </a:ext>
            </a:extLst>
          </p:cNvPr>
          <p:cNvSpPr/>
          <p:nvPr/>
        </p:nvSpPr>
        <p:spPr>
          <a:xfrm>
            <a:off x="402672" y="4188203"/>
            <a:ext cx="10486237" cy="78856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ネパールのクリスチャンは、脅迫によって、自分たちの家や村から逃げなければならない場合もあります。</a:t>
            </a:r>
          </a:p>
        </p:txBody>
      </p:sp>
    </p:spTree>
    <p:extLst>
      <p:ext uri="{BB962C8B-B14F-4D97-AF65-F5344CB8AC3E}">
        <p14:creationId xmlns:p14="http://schemas.microsoft.com/office/powerpoint/2010/main" val="261858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6C0A28B-9A43-4DC9-B3DF-895AEDA2C381}"/>
              </a:ext>
            </a:extLst>
          </p:cNvPr>
          <p:cNvSpPr txBox="1"/>
          <p:nvPr/>
        </p:nvSpPr>
        <p:spPr>
          <a:xfrm>
            <a:off x="290325" y="1365951"/>
            <a:ext cx="7771325" cy="5062924"/>
          </a:xfrm>
          <a:prstGeom prst="rect">
            <a:avLst/>
          </a:prstGeom>
          <a:noFill/>
        </p:spPr>
        <p:txBody>
          <a:bodyPr wrap="square" rtlCol="0">
            <a:spAutoFit/>
          </a:bodyPr>
          <a:lstStyle/>
          <a:p>
            <a:r>
              <a:rPr kumimoji="1" lang="ja-JP" altLang="en-US" sz="1900" dirty="0"/>
              <a:t>●ネパールのすべてのクリスチャンに神さまのみ守りがあるように祈</a:t>
            </a:r>
            <a:endParaRPr kumimoji="1" lang="en-US" altLang="ja-JP" sz="1900" dirty="0"/>
          </a:p>
          <a:p>
            <a:r>
              <a:rPr kumimoji="1" lang="ja-JP" altLang="en-US" sz="1900" dirty="0"/>
              <a:t>　りましょう。迫害の脅威にされされているクリスチャンが、謙遜で　</a:t>
            </a:r>
            <a:endParaRPr kumimoji="1" lang="en-US" altLang="ja-JP" sz="1900" dirty="0"/>
          </a:p>
          <a:p>
            <a:r>
              <a:rPr kumimoji="1" lang="ja-JP" altLang="en-US" sz="1900" dirty="0"/>
              <a:t>　知恵深く、勇気をもって信仰生活をすることができるよう祈りま　</a:t>
            </a:r>
            <a:endParaRPr kumimoji="1" lang="en-US" altLang="ja-JP" sz="1900" dirty="0"/>
          </a:p>
          <a:p>
            <a:r>
              <a:rPr kumimoji="1" lang="ja-JP" altLang="en-US" sz="1900" dirty="0"/>
              <a:t>　しょう。</a:t>
            </a:r>
            <a:endParaRPr kumimoji="1" lang="en-US" altLang="ja-JP" sz="1900" dirty="0"/>
          </a:p>
          <a:p>
            <a:r>
              <a:rPr kumimoji="1" lang="ja-JP" altLang="en-US" sz="1900" dirty="0"/>
              <a:t>●迫害されているクリスチャンが圧迫者を赦し、正義を行う神さまを</a:t>
            </a:r>
            <a:endParaRPr kumimoji="1" lang="en-US" altLang="ja-JP" sz="1900" dirty="0"/>
          </a:p>
          <a:p>
            <a:r>
              <a:rPr kumimoji="1" lang="ja-JP" altLang="en-US" sz="1900" dirty="0"/>
              <a:t>　信頼できるよう、恵みにみたされますよう祈りましょう。</a:t>
            </a:r>
            <a:endParaRPr kumimoji="1" lang="en-US" altLang="ja-JP" sz="1900" dirty="0"/>
          </a:p>
          <a:p>
            <a:r>
              <a:rPr kumimoji="1" lang="ja-JP" altLang="en-US" sz="1900" dirty="0"/>
              <a:t>●信仰のゆえに逮捕され、罰せられているネパールのクリスチャンの</a:t>
            </a:r>
            <a:endParaRPr kumimoji="1" lang="en-US" altLang="ja-JP" sz="1900" dirty="0"/>
          </a:p>
          <a:p>
            <a:r>
              <a:rPr kumimoji="1" lang="ja-JP" altLang="en-US" sz="1900" dirty="0"/>
              <a:t>　ために祈りましょう。そのような状況に神さまの介入がありますよ　</a:t>
            </a:r>
            <a:endParaRPr kumimoji="1" lang="en-US" altLang="ja-JP" sz="1900" dirty="0"/>
          </a:p>
          <a:p>
            <a:r>
              <a:rPr kumimoji="1" lang="ja-JP" altLang="en-US" sz="1900" dirty="0"/>
              <a:t>　うに。</a:t>
            </a:r>
            <a:endParaRPr kumimoji="1" lang="en-US" altLang="ja-JP" sz="1900" dirty="0"/>
          </a:p>
          <a:p>
            <a:r>
              <a:rPr kumimoji="1" lang="ja-JP" altLang="en-US" sz="1900" dirty="0"/>
              <a:t>●回心してクリスチャンになったばかりの人たちとその家族のために</a:t>
            </a:r>
            <a:endParaRPr kumimoji="1" lang="en-US" altLang="ja-JP" sz="1900" dirty="0"/>
          </a:p>
          <a:p>
            <a:r>
              <a:rPr kumimoji="1" lang="ja-JP" altLang="en-US" sz="1900" dirty="0"/>
              <a:t>　祈りましょう。</a:t>
            </a:r>
            <a:endParaRPr kumimoji="1" lang="en-US" altLang="ja-JP" sz="1900" dirty="0"/>
          </a:p>
          <a:p>
            <a:r>
              <a:rPr kumimoji="1" lang="ja-JP" altLang="en-US" sz="1900" dirty="0"/>
              <a:t>●家族、親族から圧迫され、あざけられ、勘当され、迫害されないよ</a:t>
            </a:r>
            <a:endParaRPr kumimoji="1" lang="en-US" altLang="ja-JP" sz="1900" dirty="0"/>
          </a:p>
          <a:p>
            <a:r>
              <a:rPr kumimoji="1" lang="ja-JP" altLang="en-US" sz="1900" dirty="0"/>
              <a:t>　う祈りましょう。</a:t>
            </a:r>
            <a:endParaRPr kumimoji="1" lang="en-US" altLang="ja-JP" sz="1900" dirty="0"/>
          </a:p>
          <a:p>
            <a:r>
              <a:rPr kumimoji="1" lang="ja-JP" altLang="en-US" sz="1900" dirty="0"/>
              <a:t>●ネパールの警察、司法当局のために祈りましょう。彼らが、クリス</a:t>
            </a:r>
            <a:endParaRPr kumimoji="1" lang="en-US" altLang="ja-JP" sz="1900" dirty="0"/>
          </a:p>
          <a:p>
            <a:r>
              <a:rPr kumimoji="1" lang="ja-JP" altLang="en-US" sz="1900" dirty="0"/>
              <a:t>　チャンを迫害する人々に正しく法を行使するように、クリスチャン</a:t>
            </a:r>
            <a:endParaRPr kumimoji="1" lang="en-US" altLang="ja-JP" sz="1900" dirty="0"/>
          </a:p>
          <a:p>
            <a:r>
              <a:rPr kumimoji="1" lang="ja-JP" altLang="en-US" sz="1900" dirty="0"/>
              <a:t>　を差別しないように祈りましょう。</a:t>
            </a:r>
            <a:endParaRPr kumimoji="1" lang="en-US" altLang="ja-JP" sz="1900" dirty="0"/>
          </a:p>
          <a:p>
            <a:r>
              <a:rPr kumimoji="1" lang="ja-JP" altLang="en-US" sz="1900" dirty="0"/>
              <a:t>●ヒンズー過激派グループがイエスの愛に触れるよう祈りましょう。</a:t>
            </a:r>
            <a:endParaRPr kumimoji="1" lang="en-US" altLang="ja-JP" sz="1900" dirty="0"/>
          </a:p>
        </p:txBody>
      </p:sp>
      <p:sp>
        <p:nvSpPr>
          <p:cNvPr id="3" name="正方形/長方形 2">
            <a:extLst>
              <a:ext uri="{FF2B5EF4-FFF2-40B4-BE49-F238E27FC236}">
                <a16:creationId xmlns:a16="http://schemas.microsoft.com/office/drawing/2014/main" id="{18A47255-8C46-4F0F-848A-7B7DA6A84EF8}"/>
              </a:ext>
            </a:extLst>
          </p:cNvPr>
          <p:cNvSpPr/>
          <p:nvPr/>
        </p:nvSpPr>
        <p:spPr>
          <a:xfrm>
            <a:off x="529389" y="184410"/>
            <a:ext cx="2960431"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ネパール</a:t>
            </a:r>
            <a:endParaRPr kumimoji="1" lang="en-US" altLang="ja-JP" sz="5400" dirty="0"/>
          </a:p>
        </p:txBody>
      </p:sp>
      <p:pic>
        <p:nvPicPr>
          <p:cNvPr id="6" name="図 5" descr="ダイアグラム, マップ&#10;&#10;自動的に生成された説明">
            <a:extLst>
              <a:ext uri="{FF2B5EF4-FFF2-40B4-BE49-F238E27FC236}">
                <a16:creationId xmlns:a16="http://schemas.microsoft.com/office/drawing/2014/main" id="{DA722605-FBBF-47C8-B8E9-FBD847B2C5B7}"/>
              </a:ext>
            </a:extLst>
          </p:cNvPr>
          <p:cNvPicPr>
            <a:picLocks noChangeAspect="1"/>
          </p:cNvPicPr>
          <p:nvPr/>
        </p:nvPicPr>
        <p:blipFill>
          <a:blip r:embed="rId2"/>
          <a:stretch>
            <a:fillRect/>
          </a:stretch>
        </p:blipFill>
        <p:spPr>
          <a:xfrm>
            <a:off x="8173616" y="0"/>
            <a:ext cx="4018384" cy="6858000"/>
          </a:xfrm>
          <a:prstGeom prst="rect">
            <a:avLst/>
          </a:prstGeom>
        </p:spPr>
      </p:pic>
    </p:spTree>
    <p:extLst>
      <p:ext uri="{BB962C8B-B14F-4D97-AF65-F5344CB8AC3E}">
        <p14:creationId xmlns:p14="http://schemas.microsoft.com/office/powerpoint/2010/main" val="266561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08A926B0-2FB7-4AF5-B947-088F4CE8AD5E}"/>
              </a:ext>
            </a:extLst>
          </p:cNvPr>
          <p:cNvPicPr>
            <a:picLocks noChangeAspect="1"/>
          </p:cNvPicPr>
          <p:nvPr/>
        </p:nvPicPr>
        <p:blipFill>
          <a:blip r:embed="rId2"/>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D1D5A540-D4FB-4707-82FE-80AD9E7D6B4E}"/>
              </a:ext>
            </a:extLst>
          </p:cNvPr>
          <p:cNvSpPr/>
          <p:nvPr/>
        </p:nvSpPr>
        <p:spPr>
          <a:xfrm>
            <a:off x="464695" y="284814"/>
            <a:ext cx="5081665" cy="8544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5400" dirty="0"/>
              <a:t>5. </a:t>
            </a:r>
            <a:r>
              <a:rPr kumimoji="1" lang="ja-JP" altLang="en-US" sz="5400" dirty="0"/>
              <a:t>コロンビア</a:t>
            </a:r>
          </a:p>
        </p:txBody>
      </p:sp>
      <p:sp>
        <p:nvSpPr>
          <p:cNvPr id="8" name="正方形/長方形 7">
            <a:extLst>
              <a:ext uri="{FF2B5EF4-FFF2-40B4-BE49-F238E27FC236}">
                <a16:creationId xmlns:a16="http://schemas.microsoft.com/office/drawing/2014/main" id="{BF1550E5-4B49-4893-B41D-EC05C7CBA7E3}"/>
              </a:ext>
            </a:extLst>
          </p:cNvPr>
          <p:cNvSpPr/>
          <p:nvPr/>
        </p:nvSpPr>
        <p:spPr>
          <a:xfrm>
            <a:off x="464695" y="1139253"/>
            <a:ext cx="10193312" cy="113925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コロンビアではキリスト教が主要な宗教ですが、教会のリーダー、宣教師、クリスチャンの働き人への嫌がらせ、略取、さらには殺害が、ゲリラ組織や犯罪組織によって増加しています。</a:t>
            </a:r>
          </a:p>
        </p:txBody>
      </p:sp>
      <p:sp>
        <p:nvSpPr>
          <p:cNvPr id="9" name="正方形/長方形 8">
            <a:extLst>
              <a:ext uri="{FF2B5EF4-FFF2-40B4-BE49-F238E27FC236}">
                <a16:creationId xmlns:a16="http://schemas.microsoft.com/office/drawing/2014/main" id="{61BB6F20-7685-4592-8801-4102F2A2B867}"/>
              </a:ext>
            </a:extLst>
          </p:cNvPr>
          <p:cNvSpPr/>
          <p:nvPr/>
        </p:nvSpPr>
        <p:spPr>
          <a:xfrm>
            <a:off x="464695" y="3117953"/>
            <a:ext cx="10343213" cy="199369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このような暴力は、クリスチャンのリーダーたちが人権を守り、武装グループによる違法行為を制限するために平和的活動を支援し、環境権のために働き、青年のために働き、腐敗や暴力に対抗する働きをしているために起こっています。</a:t>
            </a:r>
          </a:p>
        </p:txBody>
      </p:sp>
      <p:sp>
        <p:nvSpPr>
          <p:cNvPr id="10" name="正方形/長方形 9">
            <a:extLst>
              <a:ext uri="{FF2B5EF4-FFF2-40B4-BE49-F238E27FC236}">
                <a16:creationId xmlns:a16="http://schemas.microsoft.com/office/drawing/2014/main" id="{29F63DE3-07B1-4B2D-AA03-EA9C759FADDB}"/>
              </a:ext>
            </a:extLst>
          </p:cNvPr>
          <p:cNvSpPr/>
          <p:nvPr/>
        </p:nvSpPr>
        <p:spPr>
          <a:xfrm>
            <a:off x="464695" y="5396459"/>
            <a:ext cx="10343213" cy="11767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000" dirty="0"/>
              <a:t>クリスチャンへの迫害は、武装グループの庇護下にある地方当局者によるものです。</a:t>
            </a:r>
          </a:p>
        </p:txBody>
      </p:sp>
      <p:sp>
        <p:nvSpPr>
          <p:cNvPr id="11" name="四角形: 角を丸くする 10">
            <a:extLst>
              <a:ext uri="{FF2B5EF4-FFF2-40B4-BE49-F238E27FC236}">
                <a16:creationId xmlns:a16="http://schemas.microsoft.com/office/drawing/2014/main" id="{898154F0-CCD9-45AE-BA0D-E9CB5923598E}"/>
              </a:ext>
            </a:extLst>
          </p:cNvPr>
          <p:cNvSpPr/>
          <p:nvPr/>
        </p:nvSpPr>
        <p:spPr>
          <a:xfrm>
            <a:off x="464695" y="2278506"/>
            <a:ext cx="1244184" cy="524655"/>
          </a:xfrm>
          <a:prstGeom prst="round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4166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0B98E695-5A02-43EF-A51E-FEC855F13AA8}"/>
              </a:ext>
            </a:extLst>
          </p:cNvPr>
          <p:cNvPicPr>
            <a:picLocks noChangeAspect="1"/>
          </p:cNvPicPr>
          <p:nvPr/>
        </p:nvPicPr>
        <p:blipFill>
          <a:blip r:embed="rId2"/>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42A33785-545B-4782-9426-42175541F885}"/>
              </a:ext>
            </a:extLst>
          </p:cNvPr>
          <p:cNvSpPr/>
          <p:nvPr/>
        </p:nvSpPr>
        <p:spPr>
          <a:xfrm>
            <a:off x="329784" y="509667"/>
            <a:ext cx="5081665" cy="8544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コロンビア</a:t>
            </a:r>
          </a:p>
        </p:txBody>
      </p:sp>
      <p:sp>
        <p:nvSpPr>
          <p:cNvPr id="8" name="正方形/長方形 7">
            <a:extLst>
              <a:ext uri="{FF2B5EF4-FFF2-40B4-BE49-F238E27FC236}">
                <a16:creationId xmlns:a16="http://schemas.microsoft.com/office/drawing/2014/main" id="{A40565B8-F8EB-4912-B172-E51F41AAEE07}"/>
              </a:ext>
            </a:extLst>
          </p:cNvPr>
          <p:cNvSpPr/>
          <p:nvPr/>
        </p:nvSpPr>
        <p:spPr>
          <a:xfrm>
            <a:off x="479685" y="1514007"/>
            <a:ext cx="10613036" cy="12963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a:t>それに加えて、先住民コミュニティがキリスト教に対抗しています。先住民コミュニティで働く回心者や宣教師は投獄や身体的暴力、財産の押収に直面しています。</a:t>
            </a:r>
          </a:p>
        </p:txBody>
      </p:sp>
      <p:sp>
        <p:nvSpPr>
          <p:cNvPr id="9" name="正方形/長方形 8">
            <a:extLst>
              <a:ext uri="{FF2B5EF4-FFF2-40B4-BE49-F238E27FC236}">
                <a16:creationId xmlns:a16="http://schemas.microsoft.com/office/drawing/2014/main" id="{878E5DD1-9E1F-44FE-BF85-68C842A88D4D}"/>
              </a:ext>
            </a:extLst>
          </p:cNvPr>
          <p:cNvSpPr/>
          <p:nvPr/>
        </p:nvSpPr>
        <p:spPr>
          <a:xfrm>
            <a:off x="479685" y="3196651"/>
            <a:ext cx="9563725" cy="1630181"/>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a:t>コロンビアでは、社会の世俗化が広がり、キリスト教が拒絶されてきています。その理由だけでなく、教会リーダーの家族やコミュニティ全体が暴力の対象となり、キリスト教へ回心しようと願う人たちを妨害しています。</a:t>
            </a:r>
          </a:p>
        </p:txBody>
      </p:sp>
    </p:spTree>
    <p:extLst>
      <p:ext uri="{BB962C8B-B14F-4D97-AF65-F5344CB8AC3E}">
        <p14:creationId xmlns:p14="http://schemas.microsoft.com/office/powerpoint/2010/main" val="295376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6C0A28B-9A43-4DC9-B3DF-895AEDA2C381}"/>
              </a:ext>
            </a:extLst>
          </p:cNvPr>
          <p:cNvSpPr txBox="1"/>
          <p:nvPr/>
        </p:nvSpPr>
        <p:spPr>
          <a:xfrm>
            <a:off x="290325" y="1365951"/>
            <a:ext cx="7771325" cy="5016758"/>
          </a:xfrm>
          <a:prstGeom prst="rect">
            <a:avLst/>
          </a:prstGeom>
          <a:noFill/>
        </p:spPr>
        <p:txBody>
          <a:bodyPr wrap="square" rtlCol="0">
            <a:spAutoFit/>
          </a:bodyPr>
          <a:lstStyle/>
          <a:p>
            <a:r>
              <a:rPr kumimoji="1" lang="ja-JP" altLang="en-US" sz="2000" dirty="0"/>
              <a:t>●さまざまなグループから迫害を受けている教会のリーダー、宣</a:t>
            </a:r>
            <a:endParaRPr kumimoji="1" lang="en-US" altLang="ja-JP" sz="2000" dirty="0"/>
          </a:p>
          <a:p>
            <a:r>
              <a:rPr kumimoji="1" lang="ja-JP" altLang="en-US" sz="2000" dirty="0"/>
              <a:t>　教師、働き人に神さまのみ守りを祈りましょう。</a:t>
            </a:r>
            <a:endParaRPr kumimoji="1" lang="en-US" altLang="ja-JP" sz="2000" dirty="0"/>
          </a:p>
          <a:p>
            <a:r>
              <a:rPr kumimoji="1" lang="ja-JP" altLang="en-US" sz="2000" dirty="0"/>
              <a:t>●キリスト教信仰に反対する人々に対して、対応できるように神</a:t>
            </a:r>
            <a:endParaRPr kumimoji="1" lang="en-US" altLang="ja-JP" sz="2000" dirty="0"/>
          </a:p>
          <a:p>
            <a:r>
              <a:rPr kumimoji="1" lang="ja-JP" altLang="en-US" sz="2000" dirty="0"/>
              <a:t>　さまが知恵と分別を与えてくださるように祈りましょう。</a:t>
            </a:r>
            <a:endParaRPr kumimoji="1" lang="en-US" altLang="ja-JP" sz="2000" dirty="0"/>
          </a:p>
          <a:p>
            <a:r>
              <a:rPr kumimoji="1" lang="ja-JP" altLang="en-US" sz="2000" dirty="0"/>
              <a:t>●迫害の中にあってもコロンビアの教会が信仰によって勝利でき</a:t>
            </a:r>
            <a:endParaRPr kumimoji="1" lang="en-US" altLang="ja-JP" sz="2000" dirty="0"/>
          </a:p>
          <a:p>
            <a:r>
              <a:rPr kumimoji="1" lang="ja-JP" altLang="en-US" sz="2000" dirty="0"/>
              <a:t>　るように祈りましょう。信仰が強められるように、神がその民</a:t>
            </a:r>
            <a:endParaRPr kumimoji="1" lang="en-US" altLang="ja-JP" sz="2000" dirty="0"/>
          </a:p>
          <a:p>
            <a:r>
              <a:rPr kumimoji="1" lang="ja-JP" altLang="en-US" sz="2000" dirty="0"/>
              <a:t>　と教会を迫害者から守ってくださるように祈りましょう。特に</a:t>
            </a:r>
            <a:endParaRPr kumimoji="1" lang="en-US" altLang="ja-JP" sz="2000" dirty="0"/>
          </a:p>
          <a:p>
            <a:r>
              <a:rPr kumimoji="1" lang="ja-JP" altLang="en-US" sz="2000" dirty="0"/>
              <a:t>　ゲリラ組織が盛んな地域にあるクリスチャンと教会のために祈</a:t>
            </a:r>
            <a:endParaRPr kumimoji="1" lang="en-US" altLang="ja-JP" sz="2000" dirty="0"/>
          </a:p>
          <a:p>
            <a:r>
              <a:rPr kumimoji="1" lang="ja-JP" altLang="en-US" sz="2000" dirty="0"/>
              <a:t>　りましょう。</a:t>
            </a:r>
            <a:endParaRPr kumimoji="1" lang="en-US" altLang="ja-JP" sz="2000" dirty="0"/>
          </a:p>
          <a:p>
            <a:r>
              <a:rPr kumimoji="1" lang="ja-JP" altLang="en-US" sz="2000" dirty="0"/>
              <a:t>●神さまがクリスチャンのリーダー、司祭、宣教師に知恵を与え</a:t>
            </a:r>
            <a:endParaRPr kumimoji="1" lang="en-US" altLang="ja-JP" sz="2000" dirty="0"/>
          </a:p>
          <a:p>
            <a:r>
              <a:rPr kumimoji="1" lang="ja-JP" altLang="en-US" sz="2000" dirty="0"/>
              <a:t>　てくださるように、そうして神のみことばを語ることが決して</a:t>
            </a:r>
            <a:endParaRPr kumimoji="1" lang="en-US" altLang="ja-JP" sz="2000" dirty="0"/>
          </a:p>
          <a:p>
            <a:r>
              <a:rPr kumimoji="1" lang="ja-JP" altLang="en-US" sz="2000" dirty="0"/>
              <a:t>　止められることのないように祈りましょう。</a:t>
            </a:r>
            <a:endParaRPr kumimoji="1" lang="en-US" altLang="ja-JP" sz="2000" dirty="0"/>
          </a:p>
          <a:p>
            <a:r>
              <a:rPr kumimoji="1" lang="ja-JP" altLang="en-US" sz="2000" dirty="0"/>
              <a:t>●宣教師の働きを通して先住民コミュニティが神さまの愛に触れ</a:t>
            </a:r>
            <a:endParaRPr kumimoji="1" lang="en-US" altLang="ja-JP" sz="2000" dirty="0"/>
          </a:p>
          <a:p>
            <a:r>
              <a:rPr kumimoji="1" lang="ja-JP" altLang="en-US" sz="2000" dirty="0"/>
              <a:t>　ることができるように祈りましょう。彼らが宣教師を受け入れ、</a:t>
            </a:r>
            <a:endParaRPr kumimoji="1" lang="en-US" altLang="ja-JP" sz="2000" dirty="0"/>
          </a:p>
          <a:p>
            <a:r>
              <a:rPr kumimoji="1" lang="ja-JP" altLang="en-US" sz="2000" dirty="0"/>
              <a:t>　キリストのメッセージに耳を傾けることができるよう祈りま</a:t>
            </a:r>
            <a:endParaRPr kumimoji="1" lang="en-US" altLang="ja-JP" sz="2000" dirty="0"/>
          </a:p>
          <a:p>
            <a:r>
              <a:rPr kumimoji="1" lang="ja-JP" altLang="en-US" sz="2000" dirty="0"/>
              <a:t>　しょう。</a:t>
            </a:r>
            <a:endParaRPr kumimoji="1" lang="en-US" altLang="ja-JP" sz="2000" dirty="0"/>
          </a:p>
        </p:txBody>
      </p:sp>
      <p:sp>
        <p:nvSpPr>
          <p:cNvPr id="3" name="正方形/長方形 2">
            <a:extLst>
              <a:ext uri="{FF2B5EF4-FFF2-40B4-BE49-F238E27FC236}">
                <a16:creationId xmlns:a16="http://schemas.microsoft.com/office/drawing/2014/main" id="{18A47255-8C46-4F0F-848A-7B7DA6A84EF8}"/>
              </a:ext>
            </a:extLst>
          </p:cNvPr>
          <p:cNvSpPr/>
          <p:nvPr/>
        </p:nvSpPr>
        <p:spPr>
          <a:xfrm>
            <a:off x="529389" y="184410"/>
            <a:ext cx="5106913"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コロンビア</a:t>
            </a:r>
            <a:endParaRPr kumimoji="1" lang="en-US" altLang="ja-JP" sz="5400" dirty="0"/>
          </a:p>
        </p:txBody>
      </p:sp>
      <p:pic>
        <p:nvPicPr>
          <p:cNvPr id="6" name="図 5" descr="ダイアグラム, マップ&#10;&#10;自動的に生成された説明">
            <a:extLst>
              <a:ext uri="{FF2B5EF4-FFF2-40B4-BE49-F238E27FC236}">
                <a16:creationId xmlns:a16="http://schemas.microsoft.com/office/drawing/2014/main" id="{DA722605-FBBF-47C8-B8E9-FBD847B2C5B7}"/>
              </a:ext>
            </a:extLst>
          </p:cNvPr>
          <p:cNvPicPr>
            <a:picLocks noChangeAspect="1"/>
          </p:cNvPicPr>
          <p:nvPr/>
        </p:nvPicPr>
        <p:blipFill>
          <a:blip r:embed="rId2"/>
          <a:stretch>
            <a:fillRect/>
          </a:stretch>
        </p:blipFill>
        <p:spPr>
          <a:xfrm>
            <a:off x="8173616" y="0"/>
            <a:ext cx="4018384" cy="6858000"/>
          </a:xfrm>
          <a:prstGeom prst="rect">
            <a:avLst/>
          </a:prstGeom>
        </p:spPr>
      </p:pic>
    </p:spTree>
    <p:extLst>
      <p:ext uri="{BB962C8B-B14F-4D97-AF65-F5344CB8AC3E}">
        <p14:creationId xmlns:p14="http://schemas.microsoft.com/office/powerpoint/2010/main" val="427077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6C0A28B-9A43-4DC9-B3DF-895AEDA2C381}"/>
              </a:ext>
            </a:extLst>
          </p:cNvPr>
          <p:cNvSpPr txBox="1"/>
          <p:nvPr/>
        </p:nvSpPr>
        <p:spPr>
          <a:xfrm>
            <a:off x="290325" y="1997839"/>
            <a:ext cx="7771325" cy="2862322"/>
          </a:xfrm>
          <a:prstGeom prst="rect">
            <a:avLst/>
          </a:prstGeom>
          <a:noFill/>
        </p:spPr>
        <p:txBody>
          <a:bodyPr wrap="square" rtlCol="0">
            <a:spAutoFit/>
          </a:bodyPr>
          <a:lstStyle/>
          <a:p>
            <a:r>
              <a:rPr kumimoji="1" lang="ja-JP" altLang="en-US" sz="2000" dirty="0"/>
              <a:t>●迫害によって喪失の中ににある人、傷ついているクリスチャン</a:t>
            </a:r>
            <a:endParaRPr kumimoji="1" lang="en-US" altLang="ja-JP" sz="2000" dirty="0"/>
          </a:p>
          <a:p>
            <a:r>
              <a:rPr kumimoji="1" lang="ja-JP" altLang="en-US" sz="2000" dirty="0"/>
              <a:t>　の方々に神さまの慰めをお祈りしましょう。神さまが彼らの信</a:t>
            </a:r>
            <a:endParaRPr kumimoji="1" lang="en-US" altLang="ja-JP" sz="2000" dirty="0"/>
          </a:p>
          <a:p>
            <a:r>
              <a:rPr kumimoji="1" lang="ja-JP" altLang="en-US" sz="2000" dirty="0"/>
              <a:t>　仰を守り、強めてくださるように。</a:t>
            </a:r>
            <a:endParaRPr kumimoji="1" lang="en-US" altLang="ja-JP" sz="2000" dirty="0"/>
          </a:p>
          <a:p>
            <a:r>
              <a:rPr kumimoji="1" lang="ja-JP" altLang="en-US" sz="2000" dirty="0"/>
              <a:t>●コロンビア社会のリバイバルを祈りましょう。国全体が悔い改</a:t>
            </a:r>
            <a:endParaRPr kumimoji="1" lang="en-US" altLang="ja-JP" sz="2000" dirty="0"/>
          </a:p>
          <a:p>
            <a:r>
              <a:rPr kumimoji="1" lang="ja-JP" altLang="en-US" sz="2000" dirty="0"/>
              <a:t>　めに導かれ、主イエスに立ち返るように。</a:t>
            </a:r>
            <a:endParaRPr kumimoji="1" lang="en-US" altLang="ja-JP" sz="2000" dirty="0"/>
          </a:p>
          <a:p>
            <a:r>
              <a:rPr kumimoji="1" lang="ja-JP" altLang="en-US" sz="2000" dirty="0"/>
              <a:t>●ゲリラ組織や武装組織のリーダーやメンバーのために祈りま</a:t>
            </a:r>
            <a:endParaRPr kumimoji="1" lang="en-US" altLang="ja-JP" sz="2000" dirty="0"/>
          </a:p>
          <a:p>
            <a:r>
              <a:rPr kumimoji="1" lang="ja-JP" altLang="en-US" sz="2000" dirty="0"/>
              <a:t>　しょう。かれらが神さまの愛に触れ、悔い改めに導かれますよ</a:t>
            </a:r>
            <a:endParaRPr kumimoji="1" lang="en-US" altLang="ja-JP" sz="2000" dirty="0"/>
          </a:p>
          <a:p>
            <a:r>
              <a:rPr kumimoji="1" lang="ja-JP" altLang="en-US" sz="2000" dirty="0"/>
              <a:t>　うに。</a:t>
            </a:r>
            <a:endParaRPr kumimoji="1" lang="en-US" altLang="ja-JP" sz="2000" dirty="0"/>
          </a:p>
          <a:p>
            <a:endParaRPr kumimoji="1" lang="en-US" altLang="ja-JP" sz="2000" dirty="0"/>
          </a:p>
        </p:txBody>
      </p:sp>
      <p:sp>
        <p:nvSpPr>
          <p:cNvPr id="3" name="正方形/長方形 2">
            <a:extLst>
              <a:ext uri="{FF2B5EF4-FFF2-40B4-BE49-F238E27FC236}">
                <a16:creationId xmlns:a16="http://schemas.microsoft.com/office/drawing/2014/main" id="{18A47255-8C46-4F0F-848A-7B7DA6A84EF8}"/>
              </a:ext>
            </a:extLst>
          </p:cNvPr>
          <p:cNvSpPr/>
          <p:nvPr/>
        </p:nvSpPr>
        <p:spPr>
          <a:xfrm>
            <a:off x="529389" y="184410"/>
            <a:ext cx="5106913"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5400" dirty="0"/>
              <a:t>コロンビア</a:t>
            </a:r>
            <a:endParaRPr kumimoji="1" lang="en-US" altLang="ja-JP" sz="5400" dirty="0"/>
          </a:p>
        </p:txBody>
      </p:sp>
      <p:pic>
        <p:nvPicPr>
          <p:cNvPr id="6" name="図 5" descr="ダイアグラム, マップ&#10;&#10;自動的に生成された説明">
            <a:extLst>
              <a:ext uri="{FF2B5EF4-FFF2-40B4-BE49-F238E27FC236}">
                <a16:creationId xmlns:a16="http://schemas.microsoft.com/office/drawing/2014/main" id="{DA722605-FBBF-47C8-B8E9-FBD847B2C5B7}"/>
              </a:ext>
            </a:extLst>
          </p:cNvPr>
          <p:cNvPicPr>
            <a:picLocks noChangeAspect="1"/>
          </p:cNvPicPr>
          <p:nvPr/>
        </p:nvPicPr>
        <p:blipFill>
          <a:blip r:embed="rId2"/>
          <a:stretch>
            <a:fillRect/>
          </a:stretch>
        </p:blipFill>
        <p:spPr>
          <a:xfrm>
            <a:off x="8173616" y="0"/>
            <a:ext cx="4018384" cy="6858000"/>
          </a:xfrm>
          <a:prstGeom prst="rect">
            <a:avLst/>
          </a:prstGeom>
        </p:spPr>
      </p:pic>
    </p:spTree>
    <p:extLst>
      <p:ext uri="{BB962C8B-B14F-4D97-AF65-F5344CB8AC3E}">
        <p14:creationId xmlns:p14="http://schemas.microsoft.com/office/powerpoint/2010/main" val="313214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自動的に生成された説明">
            <a:extLst>
              <a:ext uri="{FF2B5EF4-FFF2-40B4-BE49-F238E27FC236}">
                <a16:creationId xmlns:a16="http://schemas.microsoft.com/office/drawing/2014/main" id="{2FF395D7-42B1-493E-9DF0-E89789025124}"/>
              </a:ext>
            </a:extLst>
          </p:cNvPr>
          <p:cNvPicPr>
            <a:picLocks noChangeAspect="1"/>
          </p:cNvPicPr>
          <p:nvPr/>
        </p:nvPicPr>
        <p:blipFill>
          <a:blip r:embed="rId2"/>
          <a:stretch>
            <a:fillRect/>
          </a:stretch>
        </p:blipFill>
        <p:spPr>
          <a:xfrm>
            <a:off x="0" y="0"/>
            <a:ext cx="12192000" cy="6858000"/>
          </a:xfrm>
          <a:prstGeom prst="rect">
            <a:avLst/>
          </a:prstGeom>
        </p:spPr>
      </p:pic>
      <p:sp>
        <p:nvSpPr>
          <p:cNvPr id="6" name="四角形: 角を丸くする 5">
            <a:extLst>
              <a:ext uri="{FF2B5EF4-FFF2-40B4-BE49-F238E27FC236}">
                <a16:creationId xmlns:a16="http://schemas.microsoft.com/office/drawing/2014/main" id="{EB7823EA-2A0B-4A39-BB06-1E6D43BE31FB}"/>
              </a:ext>
            </a:extLst>
          </p:cNvPr>
          <p:cNvSpPr/>
          <p:nvPr/>
        </p:nvSpPr>
        <p:spPr>
          <a:xfrm>
            <a:off x="948445" y="1481635"/>
            <a:ext cx="2755355" cy="221469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000" b="1"/>
              <a:t>世界中で</a:t>
            </a:r>
            <a:r>
              <a:rPr kumimoji="1" lang="ja-JP" altLang="en-US" sz="2000" b="1" dirty="0"/>
              <a:t>３</a:t>
            </a:r>
            <a:r>
              <a:rPr kumimoji="1" lang="ja-JP" altLang="en-US" sz="2000" b="1"/>
              <a:t>億人</a:t>
            </a:r>
            <a:r>
              <a:rPr kumimoji="1" lang="ja-JP" altLang="en-US" sz="2000" b="1" dirty="0"/>
              <a:t>のクリスチャンが迫害で苦しみを受けています。７人に１人のクリスチャンが迫害下にあります。</a:t>
            </a:r>
          </a:p>
        </p:txBody>
      </p:sp>
      <p:sp>
        <p:nvSpPr>
          <p:cNvPr id="8" name="四角形: 角を丸くする 7">
            <a:extLst>
              <a:ext uri="{FF2B5EF4-FFF2-40B4-BE49-F238E27FC236}">
                <a16:creationId xmlns:a16="http://schemas.microsoft.com/office/drawing/2014/main" id="{B4FD6718-3C1E-4A82-8227-7A7FBB57DFAC}"/>
              </a:ext>
            </a:extLst>
          </p:cNvPr>
          <p:cNvSpPr/>
          <p:nvPr/>
        </p:nvSpPr>
        <p:spPr>
          <a:xfrm>
            <a:off x="4806892" y="1610686"/>
            <a:ext cx="2550253" cy="1711354"/>
          </a:xfrm>
          <a:prstGeom prst="roundRect">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a:t>１日平均で、８人のクリスチャンが信仰のゆえに殺害されています。</a:t>
            </a:r>
            <a:endParaRPr kumimoji="1" lang="ja-JP" altLang="en-US" sz="2400" b="1" dirty="0"/>
          </a:p>
        </p:txBody>
      </p:sp>
      <p:sp>
        <p:nvSpPr>
          <p:cNvPr id="9" name="正方形/長方形 8">
            <a:extLst>
              <a:ext uri="{FF2B5EF4-FFF2-40B4-BE49-F238E27FC236}">
                <a16:creationId xmlns:a16="http://schemas.microsoft.com/office/drawing/2014/main" id="{4D86A5C4-269B-4183-961E-786451DFB1B2}"/>
              </a:ext>
            </a:extLst>
          </p:cNvPr>
          <p:cNvSpPr/>
          <p:nvPr/>
        </p:nvSpPr>
        <p:spPr>
          <a:xfrm>
            <a:off x="360727" y="4622334"/>
            <a:ext cx="11333526" cy="1426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2200" dirty="0"/>
              <a:t>世界で迫害されているクリスチャンは、抑圧と困難の下に置かれています。</a:t>
            </a:r>
            <a:endParaRPr kumimoji="1" lang="en-US" altLang="ja-JP" sz="2200" dirty="0"/>
          </a:p>
          <a:p>
            <a:pPr algn="ctr"/>
            <a:r>
              <a:rPr kumimoji="1" lang="ja-JP" altLang="en-US" sz="2200" dirty="0"/>
              <a:t>それはコミュニティの中での差別であったり、政府や自治体からの差別、</a:t>
            </a:r>
            <a:endParaRPr kumimoji="1" lang="en-US" altLang="ja-JP" sz="2200" dirty="0"/>
          </a:p>
          <a:p>
            <a:pPr algn="ctr"/>
            <a:r>
              <a:rPr kumimoji="1" lang="ja-JP" altLang="en-US" sz="2200" dirty="0"/>
              <a:t>不当な逮捕や暴力、人権を無視した扱い、時には殺害までいたります。</a:t>
            </a:r>
          </a:p>
        </p:txBody>
      </p:sp>
      <p:sp>
        <p:nvSpPr>
          <p:cNvPr id="10" name="四角形: 角を丸くする 9">
            <a:extLst>
              <a:ext uri="{FF2B5EF4-FFF2-40B4-BE49-F238E27FC236}">
                <a16:creationId xmlns:a16="http://schemas.microsoft.com/office/drawing/2014/main" id="{717F5CA1-9023-465F-987C-2C4034E1EBC0}"/>
              </a:ext>
            </a:extLst>
          </p:cNvPr>
          <p:cNvSpPr/>
          <p:nvPr/>
        </p:nvSpPr>
        <p:spPr>
          <a:xfrm>
            <a:off x="8261684" y="2295123"/>
            <a:ext cx="3432569" cy="1379622"/>
          </a:xfrm>
          <a:prstGeom prst="round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b="1" dirty="0">
                <a:solidFill>
                  <a:schemeClr val="tx1"/>
                </a:solidFill>
              </a:rPr>
              <a:t>2019</a:t>
            </a:r>
            <a:r>
              <a:rPr kumimoji="1" lang="ja-JP" altLang="en-US" b="1" dirty="0">
                <a:solidFill>
                  <a:schemeClr val="tx1"/>
                </a:solidFill>
              </a:rPr>
              <a:t>年（昨年）世界では、クリスチャンへの迫害は６％上昇しました。もっとも迫害の激しい国々においてです。</a:t>
            </a:r>
          </a:p>
        </p:txBody>
      </p:sp>
      <p:sp>
        <p:nvSpPr>
          <p:cNvPr id="11" name="正方形/長方形 10">
            <a:extLst>
              <a:ext uri="{FF2B5EF4-FFF2-40B4-BE49-F238E27FC236}">
                <a16:creationId xmlns:a16="http://schemas.microsoft.com/office/drawing/2014/main" id="{D03A9FE5-000B-4A6D-8580-2AEF710895E3}"/>
              </a:ext>
            </a:extLst>
          </p:cNvPr>
          <p:cNvSpPr/>
          <p:nvPr/>
        </p:nvSpPr>
        <p:spPr>
          <a:xfrm>
            <a:off x="8261684" y="3812795"/>
            <a:ext cx="3561348" cy="2939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546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8D01A47E-BC2A-42D3-B774-E0BDEF5509AA}"/>
              </a:ext>
            </a:extLst>
          </p:cNvPr>
          <p:cNvPicPr>
            <a:picLocks noChangeAspect="1"/>
          </p:cNvPicPr>
          <p:nvPr/>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01E1B3A2-FF94-423C-99AD-B32AA9010DC1}"/>
              </a:ext>
            </a:extLst>
          </p:cNvPr>
          <p:cNvSpPr/>
          <p:nvPr/>
        </p:nvSpPr>
        <p:spPr>
          <a:xfrm>
            <a:off x="568037" y="224852"/>
            <a:ext cx="11097491" cy="13790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4800" dirty="0"/>
              <a:t>迫害下の教会と心をひとつに</a:t>
            </a:r>
          </a:p>
        </p:txBody>
      </p:sp>
    </p:spTree>
    <p:extLst>
      <p:ext uri="{BB962C8B-B14F-4D97-AF65-F5344CB8AC3E}">
        <p14:creationId xmlns:p14="http://schemas.microsoft.com/office/powerpoint/2010/main" val="965038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F10603C2-4BBF-4A1B-A9CA-65EFDE1549A0}"/>
              </a:ext>
            </a:extLst>
          </p:cNvPr>
          <p:cNvSpPr txBox="1"/>
          <p:nvPr/>
        </p:nvSpPr>
        <p:spPr>
          <a:xfrm>
            <a:off x="956345" y="4560850"/>
            <a:ext cx="10483148" cy="2123658"/>
          </a:xfrm>
          <a:prstGeom prst="rect">
            <a:avLst/>
          </a:prstGeom>
          <a:noFill/>
        </p:spPr>
        <p:txBody>
          <a:bodyPr wrap="square" rtlCol="0">
            <a:spAutoFit/>
          </a:bodyPr>
          <a:lstStyle/>
          <a:p>
            <a:r>
              <a:rPr kumimoji="1" lang="ja-JP" altLang="en-US" sz="2400" dirty="0"/>
              <a:t>日本の兄弟姉妹の皆さま</a:t>
            </a:r>
            <a:endParaRPr kumimoji="1" lang="en-US" altLang="ja-JP" sz="2400" dirty="0"/>
          </a:p>
          <a:p>
            <a:endParaRPr kumimoji="1" lang="en-US" altLang="ja-JP" sz="1200" dirty="0"/>
          </a:p>
          <a:p>
            <a:r>
              <a:rPr kumimoji="1" lang="ja-JP" altLang="en-US" sz="2400" dirty="0"/>
              <a:t>キリストへの信仰のゆえに、多くの苦しみに直面している迫害下のクリスチャンの方々を支えるために、</a:t>
            </a:r>
            <a:r>
              <a:rPr kumimoji="1" lang="en-US" altLang="ja-JP" sz="2400" dirty="0"/>
              <a:t>WEA</a:t>
            </a:r>
            <a:r>
              <a:rPr kumimoji="1" lang="ja-JP" altLang="en-US" sz="2400" dirty="0"/>
              <a:t>国際祈祷日の祈りに加わってください。以下のスライドでは、迫害を受けている教会の情報を届けます。迫害下のクリスチャンと教会の必要を知り、祈るために用いてください。</a:t>
            </a:r>
          </a:p>
        </p:txBody>
      </p:sp>
      <p:pic>
        <p:nvPicPr>
          <p:cNvPr id="17" name="図 16" descr="記号 が含まれている画像&#10;&#10;自動的に生成された説明">
            <a:extLst>
              <a:ext uri="{FF2B5EF4-FFF2-40B4-BE49-F238E27FC236}">
                <a16:creationId xmlns:a16="http://schemas.microsoft.com/office/drawing/2014/main" id="{C56B6011-180B-4C41-9F7B-5D399BD9A9B6}"/>
              </a:ext>
            </a:extLst>
          </p:cNvPr>
          <p:cNvPicPr>
            <a:picLocks noChangeAspect="1"/>
          </p:cNvPicPr>
          <p:nvPr/>
        </p:nvPicPr>
        <p:blipFill>
          <a:blip r:embed="rId2"/>
          <a:stretch>
            <a:fillRect/>
          </a:stretch>
        </p:blipFill>
        <p:spPr>
          <a:xfrm>
            <a:off x="0" y="41966"/>
            <a:ext cx="12192000" cy="4460033"/>
          </a:xfrm>
          <a:prstGeom prst="rect">
            <a:avLst/>
          </a:prstGeom>
        </p:spPr>
      </p:pic>
      <p:sp>
        <p:nvSpPr>
          <p:cNvPr id="18" name="正方形/長方形 17">
            <a:extLst>
              <a:ext uri="{FF2B5EF4-FFF2-40B4-BE49-F238E27FC236}">
                <a16:creationId xmlns:a16="http://schemas.microsoft.com/office/drawing/2014/main" id="{A0DE2238-9DE7-449A-A85E-3E33E52F2D11}"/>
              </a:ext>
            </a:extLst>
          </p:cNvPr>
          <p:cNvSpPr/>
          <p:nvPr/>
        </p:nvSpPr>
        <p:spPr>
          <a:xfrm>
            <a:off x="3363985" y="109185"/>
            <a:ext cx="8380602" cy="68789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3200" dirty="0"/>
              <a:t>迫害下にある教会のための国際祈祷日</a:t>
            </a:r>
            <a:r>
              <a:rPr kumimoji="1" lang="en-US" altLang="ja-JP" sz="3200" dirty="0"/>
              <a:t>2020</a:t>
            </a:r>
            <a:endParaRPr kumimoji="1" lang="ja-JP" altLang="en-US" sz="3200" dirty="0"/>
          </a:p>
        </p:txBody>
      </p:sp>
    </p:spTree>
    <p:extLst>
      <p:ext uri="{BB962C8B-B14F-4D97-AF65-F5344CB8AC3E}">
        <p14:creationId xmlns:p14="http://schemas.microsoft.com/office/powerpoint/2010/main" val="328137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挿絵 が含まれている画像&#10;&#10;自動的に生成された説明">
            <a:extLst>
              <a:ext uri="{FF2B5EF4-FFF2-40B4-BE49-F238E27FC236}">
                <a16:creationId xmlns:a16="http://schemas.microsoft.com/office/drawing/2014/main" id="{41811145-A75C-425B-94FB-A763383B09C1}"/>
              </a:ext>
            </a:extLst>
          </p:cNvPr>
          <p:cNvPicPr>
            <a:picLocks noGrp="1" noChangeAspect="1"/>
          </p:cNvPicPr>
          <p:nvPr>
            <p:ph idx="1"/>
          </p:nvPr>
        </p:nvPicPr>
        <p:blipFill>
          <a:blip r:embed="rId2"/>
          <a:stretch>
            <a:fillRect/>
          </a:stretch>
        </p:blipFill>
        <p:spPr>
          <a:xfrm>
            <a:off x="9648521" y="7775"/>
            <a:ext cx="2543479" cy="6842449"/>
          </a:xfrm>
        </p:spPr>
      </p:pic>
      <p:sp>
        <p:nvSpPr>
          <p:cNvPr id="7" name="テキスト ボックス 6">
            <a:extLst>
              <a:ext uri="{FF2B5EF4-FFF2-40B4-BE49-F238E27FC236}">
                <a16:creationId xmlns:a16="http://schemas.microsoft.com/office/drawing/2014/main" id="{26C0A28B-9A43-4DC9-B3DF-895AEDA2C381}"/>
              </a:ext>
            </a:extLst>
          </p:cNvPr>
          <p:cNvSpPr txBox="1"/>
          <p:nvPr/>
        </p:nvSpPr>
        <p:spPr>
          <a:xfrm>
            <a:off x="435743" y="1353095"/>
            <a:ext cx="8596802" cy="5262979"/>
          </a:xfrm>
          <a:prstGeom prst="rect">
            <a:avLst/>
          </a:prstGeom>
          <a:noFill/>
        </p:spPr>
        <p:txBody>
          <a:bodyPr wrap="square" rtlCol="0">
            <a:spAutoFit/>
          </a:bodyPr>
          <a:lstStyle/>
          <a:p>
            <a:r>
              <a:rPr kumimoji="1" lang="ja-JP" altLang="en-US" sz="2400" dirty="0"/>
              <a:t>北朝鮮ではクリスチャンが極度の迫害の下に置かれています。礼拝は当局に知られないように、極秘で行わなければなりません。もし聖書を所有していることが知られると、家族全員が処刑されることになります。</a:t>
            </a:r>
            <a:endParaRPr kumimoji="1" lang="en-US" altLang="ja-JP" sz="2400" dirty="0"/>
          </a:p>
          <a:p>
            <a:endParaRPr kumimoji="1" lang="en-US" altLang="ja-JP" sz="2400" dirty="0"/>
          </a:p>
          <a:p>
            <a:r>
              <a:rPr kumimoji="1" lang="ja-JP" altLang="en-US" sz="2400" dirty="0"/>
              <a:t>北朝鮮には推定２０万～４０万人のクリスチャンがいると考えられています。その内の５万～７万人は強制収容所に送られています。</a:t>
            </a:r>
            <a:endParaRPr kumimoji="1" lang="en-US" altLang="ja-JP" sz="2400" dirty="0"/>
          </a:p>
          <a:p>
            <a:endParaRPr kumimoji="1" lang="en-US" altLang="ja-JP" sz="2400" dirty="0"/>
          </a:p>
          <a:p>
            <a:r>
              <a:rPr kumimoji="1" lang="ja-JP" altLang="en-US" sz="2400" dirty="0"/>
              <a:t>収容所にいるクリスチャンは拷問を受け、食事もろくに与えられずに飢餓状態で、危険な作業を長時間にわたってやらされています。時には、人体実験に使われたり、処刑されたりしています。何千人ものクリスチャンが拘置所や再教育キャンプにいます。</a:t>
            </a:r>
          </a:p>
        </p:txBody>
      </p:sp>
      <p:sp>
        <p:nvSpPr>
          <p:cNvPr id="9" name="正方形/長方形 8">
            <a:extLst>
              <a:ext uri="{FF2B5EF4-FFF2-40B4-BE49-F238E27FC236}">
                <a16:creationId xmlns:a16="http://schemas.microsoft.com/office/drawing/2014/main" id="{716A29D3-A375-42AC-98FA-23E19AA480B6}"/>
              </a:ext>
            </a:extLst>
          </p:cNvPr>
          <p:cNvSpPr/>
          <p:nvPr/>
        </p:nvSpPr>
        <p:spPr>
          <a:xfrm>
            <a:off x="435743" y="67700"/>
            <a:ext cx="9063789"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en-US" altLang="ja-JP" sz="6000" dirty="0"/>
              <a:t>1. </a:t>
            </a:r>
            <a:r>
              <a:rPr kumimoji="1" lang="ja-JP" altLang="en-US" sz="6000" dirty="0"/>
              <a:t>北朝鮮</a:t>
            </a:r>
            <a:endParaRPr kumimoji="1" lang="ja-JP" altLang="en-US" sz="2000" dirty="0"/>
          </a:p>
        </p:txBody>
      </p:sp>
    </p:spTree>
    <p:extLst>
      <p:ext uri="{BB962C8B-B14F-4D97-AF65-F5344CB8AC3E}">
        <p14:creationId xmlns:p14="http://schemas.microsoft.com/office/powerpoint/2010/main" val="60166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6B8A322C-AF19-411F-AD2E-5F7FC3AC6CA8}"/>
              </a:ext>
            </a:extLst>
          </p:cNvPr>
          <p:cNvPicPr>
            <a:picLocks noChangeAspect="1"/>
          </p:cNvPicPr>
          <p:nvPr/>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A73FB047-88C5-4922-A9AE-598AE2184395}"/>
              </a:ext>
            </a:extLst>
          </p:cNvPr>
          <p:cNvSpPr/>
          <p:nvPr/>
        </p:nvSpPr>
        <p:spPr>
          <a:xfrm>
            <a:off x="545431" y="352926"/>
            <a:ext cx="9063789"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6000" dirty="0"/>
              <a:t>北朝鮮</a:t>
            </a:r>
            <a:endParaRPr kumimoji="1" lang="ja-JP" altLang="en-US" sz="2000" dirty="0"/>
          </a:p>
        </p:txBody>
      </p:sp>
      <p:sp>
        <p:nvSpPr>
          <p:cNvPr id="8" name="正方形/長方形 7">
            <a:extLst>
              <a:ext uri="{FF2B5EF4-FFF2-40B4-BE49-F238E27FC236}">
                <a16:creationId xmlns:a16="http://schemas.microsoft.com/office/drawing/2014/main" id="{72EB48FE-49B9-4C0F-9376-10C04515B75E}"/>
              </a:ext>
            </a:extLst>
          </p:cNvPr>
          <p:cNvSpPr/>
          <p:nvPr/>
        </p:nvSpPr>
        <p:spPr>
          <a:xfrm>
            <a:off x="469783" y="1795243"/>
            <a:ext cx="9538283" cy="2835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a:t>新型コロナウイルスの世界的感染とロックダウン（都市封鎖）によって、北朝鮮では食料品、日用品を入手することが困難となり、インフレが起こっています。</a:t>
            </a:r>
            <a:endParaRPr kumimoji="1" lang="en-US" altLang="ja-JP" sz="2400" dirty="0"/>
          </a:p>
          <a:p>
            <a:endParaRPr kumimoji="1" lang="en-US" altLang="ja-JP" sz="2400" dirty="0"/>
          </a:p>
          <a:p>
            <a:r>
              <a:rPr kumimoji="1" lang="ja-JP" altLang="en-US" sz="2400" dirty="0"/>
              <a:t>このような影響で北朝鮮のクリスチャンは、さらに大きな困難に</a:t>
            </a:r>
            <a:endParaRPr kumimoji="1" lang="en-US" altLang="ja-JP" sz="2400" dirty="0"/>
          </a:p>
          <a:p>
            <a:r>
              <a:rPr kumimoji="1" lang="ja-JP" altLang="en-US" sz="2400" dirty="0"/>
              <a:t>直面しています。</a:t>
            </a:r>
          </a:p>
        </p:txBody>
      </p:sp>
    </p:spTree>
    <p:extLst>
      <p:ext uri="{BB962C8B-B14F-4D97-AF65-F5344CB8AC3E}">
        <p14:creationId xmlns:p14="http://schemas.microsoft.com/office/powerpoint/2010/main" val="141124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挿絵 が含まれている画像&#10;&#10;自動的に生成された説明">
            <a:extLst>
              <a:ext uri="{FF2B5EF4-FFF2-40B4-BE49-F238E27FC236}">
                <a16:creationId xmlns:a16="http://schemas.microsoft.com/office/drawing/2014/main" id="{41811145-A75C-425B-94FB-A763383B09C1}"/>
              </a:ext>
            </a:extLst>
          </p:cNvPr>
          <p:cNvPicPr>
            <a:picLocks noGrp="1" noChangeAspect="1"/>
          </p:cNvPicPr>
          <p:nvPr>
            <p:ph idx="1"/>
          </p:nvPr>
        </p:nvPicPr>
        <p:blipFill>
          <a:blip r:embed="rId2"/>
          <a:stretch>
            <a:fillRect/>
          </a:stretch>
        </p:blipFill>
        <p:spPr>
          <a:xfrm>
            <a:off x="9648521" y="7775"/>
            <a:ext cx="2543479" cy="6842449"/>
          </a:xfrm>
        </p:spPr>
      </p:pic>
      <p:sp>
        <p:nvSpPr>
          <p:cNvPr id="7" name="テキスト ボックス 6">
            <a:extLst>
              <a:ext uri="{FF2B5EF4-FFF2-40B4-BE49-F238E27FC236}">
                <a16:creationId xmlns:a16="http://schemas.microsoft.com/office/drawing/2014/main" id="{26C0A28B-9A43-4DC9-B3DF-895AEDA2C381}"/>
              </a:ext>
            </a:extLst>
          </p:cNvPr>
          <p:cNvSpPr txBox="1"/>
          <p:nvPr/>
        </p:nvSpPr>
        <p:spPr>
          <a:xfrm>
            <a:off x="256673" y="1418264"/>
            <a:ext cx="9103090" cy="5170646"/>
          </a:xfrm>
          <a:prstGeom prst="rect">
            <a:avLst/>
          </a:prstGeom>
          <a:noFill/>
        </p:spPr>
        <p:txBody>
          <a:bodyPr wrap="square" rtlCol="0">
            <a:spAutoFit/>
          </a:bodyPr>
          <a:lstStyle/>
          <a:p>
            <a:r>
              <a:rPr kumimoji="1" lang="ja-JP" altLang="en-US" sz="2200" dirty="0"/>
              <a:t>●北朝鮮のひとりひとりのクリスチャンのために祈りましょう。</a:t>
            </a:r>
            <a:endParaRPr kumimoji="1" lang="en-US" altLang="ja-JP" sz="2200" dirty="0"/>
          </a:p>
          <a:p>
            <a:r>
              <a:rPr kumimoji="1" lang="ja-JP" altLang="en-US" sz="2200" dirty="0"/>
              <a:t>　　〇　信仰が守られ、信仰によって勝利できるように</a:t>
            </a:r>
            <a:endParaRPr kumimoji="1" lang="en-US" altLang="ja-JP" sz="2200" dirty="0"/>
          </a:p>
          <a:p>
            <a:r>
              <a:rPr kumimoji="1" lang="ja-JP" altLang="en-US" sz="2200" dirty="0"/>
              <a:t>　　〇　勇気が与えられるように</a:t>
            </a:r>
            <a:endParaRPr kumimoji="1" lang="en-US" altLang="ja-JP" sz="2200" dirty="0"/>
          </a:p>
          <a:p>
            <a:r>
              <a:rPr kumimoji="1" lang="ja-JP" altLang="en-US" sz="2200" dirty="0"/>
              <a:t>　　〇　迫害者から身体的に守られるように</a:t>
            </a:r>
            <a:endParaRPr kumimoji="1" lang="en-US" altLang="ja-JP" sz="2200" dirty="0"/>
          </a:p>
          <a:p>
            <a:r>
              <a:rPr kumimoji="1" lang="ja-JP" altLang="en-US" sz="2200" dirty="0"/>
              <a:t>●迫害によって愛する人を失った家族のために。神さまからの慰めを</a:t>
            </a:r>
            <a:endParaRPr kumimoji="1" lang="en-US" altLang="ja-JP" sz="2200" dirty="0"/>
          </a:p>
          <a:p>
            <a:r>
              <a:rPr kumimoji="1" lang="ja-JP" altLang="en-US" sz="2200" dirty="0"/>
              <a:t>　受け、家族の信仰が支えられるために祈りましょう。</a:t>
            </a:r>
            <a:endParaRPr kumimoji="1" lang="en-US" altLang="ja-JP" sz="2200" dirty="0"/>
          </a:p>
          <a:p>
            <a:r>
              <a:rPr kumimoji="1" lang="ja-JP" altLang="en-US" sz="2200" dirty="0"/>
              <a:t>●強制収容所で人体実験に使われ、処刑されるクリスチャンのために</a:t>
            </a:r>
            <a:endParaRPr kumimoji="1" lang="en-US" altLang="ja-JP" sz="2200" dirty="0"/>
          </a:p>
          <a:p>
            <a:r>
              <a:rPr kumimoji="1" lang="ja-JP" altLang="en-US" sz="2200" dirty="0"/>
              <a:t>　熱心に祈りましょう。神さまがその状況に介入してくださり、苦痛</a:t>
            </a:r>
            <a:endParaRPr kumimoji="1" lang="en-US" altLang="ja-JP" sz="2200" dirty="0"/>
          </a:p>
          <a:p>
            <a:r>
              <a:rPr kumimoji="1" lang="ja-JP" altLang="en-US" sz="2200" dirty="0"/>
              <a:t>　を和らげてくださるように、あわれみを求めましょう。そのような</a:t>
            </a:r>
            <a:endParaRPr kumimoji="1" lang="en-US" altLang="ja-JP" sz="2200" dirty="0"/>
          </a:p>
          <a:p>
            <a:r>
              <a:rPr kumimoji="1" lang="ja-JP" altLang="en-US" sz="2200" dirty="0"/>
              <a:t>　状況でも神さまの平安と助けを経験できるよう祈りましょう。</a:t>
            </a:r>
            <a:endParaRPr kumimoji="1" lang="en-US" altLang="ja-JP" sz="2200" dirty="0"/>
          </a:p>
          <a:p>
            <a:r>
              <a:rPr kumimoji="1" lang="ja-JP" altLang="en-US" sz="2200" dirty="0"/>
              <a:t>●新型コロナウイルス感染によって、食料品や日用品が不足している</a:t>
            </a:r>
            <a:endParaRPr kumimoji="1" lang="en-US" altLang="ja-JP" sz="2200" dirty="0"/>
          </a:p>
          <a:p>
            <a:r>
              <a:rPr kumimoji="1" lang="ja-JP" altLang="en-US" sz="2200" dirty="0"/>
              <a:t>　クリスチャンのために祈りましょう。神さまの供給とみ守りを祈り</a:t>
            </a:r>
            <a:endParaRPr kumimoji="1" lang="en-US" altLang="ja-JP" sz="2200" dirty="0"/>
          </a:p>
          <a:p>
            <a:r>
              <a:rPr kumimoji="1" lang="ja-JP" altLang="en-US" sz="2200" dirty="0"/>
              <a:t>　ましょう。</a:t>
            </a:r>
            <a:endParaRPr kumimoji="1" lang="en-US" altLang="ja-JP" sz="2200" dirty="0"/>
          </a:p>
          <a:p>
            <a:r>
              <a:rPr kumimoji="1" lang="ja-JP" altLang="en-US" sz="2200" dirty="0"/>
              <a:t>●世界の外交努力によって、北朝鮮に信仰の自由がもたらされるよう</a:t>
            </a:r>
            <a:endParaRPr kumimoji="1" lang="en-US" altLang="ja-JP" sz="2200" dirty="0"/>
          </a:p>
          <a:p>
            <a:r>
              <a:rPr kumimoji="1" lang="ja-JP" altLang="en-US" sz="2200" dirty="0"/>
              <a:t>　祈りましょう。</a:t>
            </a:r>
            <a:endParaRPr kumimoji="1" lang="en-US" altLang="ja-JP" sz="2200" dirty="0"/>
          </a:p>
        </p:txBody>
      </p:sp>
      <p:sp>
        <p:nvSpPr>
          <p:cNvPr id="2" name="正方形/長方形 1">
            <a:extLst>
              <a:ext uri="{FF2B5EF4-FFF2-40B4-BE49-F238E27FC236}">
                <a16:creationId xmlns:a16="http://schemas.microsoft.com/office/drawing/2014/main" id="{1E1D50E8-C22F-4846-987E-D2A9B55489E9}"/>
              </a:ext>
            </a:extLst>
          </p:cNvPr>
          <p:cNvSpPr/>
          <p:nvPr/>
        </p:nvSpPr>
        <p:spPr>
          <a:xfrm>
            <a:off x="545431" y="176757"/>
            <a:ext cx="9063789"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6000" dirty="0"/>
              <a:t>北朝鮮</a:t>
            </a:r>
            <a:endParaRPr kumimoji="1" lang="ja-JP" altLang="en-US" sz="2000" dirty="0"/>
          </a:p>
        </p:txBody>
      </p:sp>
    </p:spTree>
    <p:extLst>
      <p:ext uri="{BB962C8B-B14F-4D97-AF65-F5344CB8AC3E}">
        <p14:creationId xmlns:p14="http://schemas.microsoft.com/office/powerpoint/2010/main" val="220268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789890C6-A284-4C4E-8FBE-34D01E6347AB}"/>
              </a:ext>
            </a:extLst>
          </p:cNvPr>
          <p:cNvPicPr>
            <a:picLocks noChangeAspect="1"/>
          </p:cNvPicPr>
          <p:nvPr/>
        </p:nvPicPr>
        <p:blipFill>
          <a:blip r:embed="rId2"/>
          <a:stretch>
            <a:fillRect/>
          </a:stretch>
        </p:blipFill>
        <p:spPr>
          <a:xfrm>
            <a:off x="0" y="0"/>
            <a:ext cx="12192000" cy="6858000"/>
          </a:xfrm>
          <a:prstGeom prst="rect">
            <a:avLst/>
          </a:prstGeom>
        </p:spPr>
      </p:pic>
      <p:sp>
        <p:nvSpPr>
          <p:cNvPr id="6" name="正方形/長方形 5">
            <a:extLst>
              <a:ext uri="{FF2B5EF4-FFF2-40B4-BE49-F238E27FC236}">
                <a16:creationId xmlns:a16="http://schemas.microsoft.com/office/drawing/2014/main" id="{6B3EB090-98DB-4178-B746-C883A72FC4D7}"/>
              </a:ext>
            </a:extLst>
          </p:cNvPr>
          <p:cNvSpPr/>
          <p:nvPr/>
        </p:nvSpPr>
        <p:spPr>
          <a:xfrm>
            <a:off x="529389" y="368968"/>
            <a:ext cx="6261155"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5400" dirty="0"/>
              <a:t>2. </a:t>
            </a:r>
            <a:r>
              <a:rPr kumimoji="1" lang="ja-JP" altLang="en-US" sz="5400" dirty="0"/>
              <a:t>アフガニスタン</a:t>
            </a:r>
          </a:p>
        </p:txBody>
      </p:sp>
      <p:sp>
        <p:nvSpPr>
          <p:cNvPr id="7" name="正方形/長方形 6">
            <a:extLst>
              <a:ext uri="{FF2B5EF4-FFF2-40B4-BE49-F238E27FC236}">
                <a16:creationId xmlns:a16="http://schemas.microsoft.com/office/drawing/2014/main" id="{D0A4BFD4-CD7E-43D4-8DD9-57D84ECD851D}"/>
              </a:ext>
            </a:extLst>
          </p:cNvPr>
          <p:cNvSpPr/>
          <p:nvPr/>
        </p:nvSpPr>
        <p:spPr>
          <a:xfrm>
            <a:off x="304798" y="1704474"/>
            <a:ext cx="9803935" cy="18692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a:t>アフガニスタンは排他的イスラム教社会で、イスラム以外の信仰をもつことは法律上許されません。</a:t>
            </a:r>
            <a:endParaRPr kumimoji="1" lang="en-US" altLang="ja-JP" sz="2400" dirty="0"/>
          </a:p>
          <a:p>
            <a:r>
              <a:rPr kumimoji="1" lang="ja-JP" altLang="en-US" sz="2400" dirty="0"/>
              <a:t>もしクリスチャンになれば、家族・親族から有罪とされ、精神疾患者とみなされ、殴打されたり、時には殺害されることもあります。</a:t>
            </a:r>
          </a:p>
        </p:txBody>
      </p:sp>
      <p:sp>
        <p:nvSpPr>
          <p:cNvPr id="8" name="正方形/長方形 7">
            <a:extLst>
              <a:ext uri="{FF2B5EF4-FFF2-40B4-BE49-F238E27FC236}">
                <a16:creationId xmlns:a16="http://schemas.microsoft.com/office/drawing/2014/main" id="{508F1BC2-9E79-4F24-9F60-CB10713285B1}"/>
              </a:ext>
            </a:extLst>
          </p:cNvPr>
          <p:cNvSpPr/>
          <p:nvPr/>
        </p:nvSpPr>
        <p:spPr>
          <a:xfrm>
            <a:off x="427839" y="3993160"/>
            <a:ext cx="7826928" cy="10570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400" dirty="0"/>
              <a:t>政府や地方政府は、クリスチャンを敵視しています。</a:t>
            </a:r>
          </a:p>
        </p:txBody>
      </p:sp>
      <p:sp>
        <p:nvSpPr>
          <p:cNvPr id="9" name="正方形/長方形 8">
            <a:extLst>
              <a:ext uri="{FF2B5EF4-FFF2-40B4-BE49-F238E27FC236}">
                <a16:creationId xmlns:a16="http://schemas.microsoft.com/office/drawing/2014/main" id="{776FE73E-2427-4469-B37D-66D7FA55D153}"/>
              </a:ext>
            </a:extLst>
          </p:cNvPr>
          <p:cNvSpPr/>
          <p:nvPr/>
        </p:nvSpPr>
        <p:spPr>
          <a:xfrm>
            <a:off x="304798" y="5278184"/>
            <a:ext cx="9602600" cy="8038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200" dirty="0"/>
              <a:t>タリバンやイスラミック・ステート（</a:t>
            </a:r>
            <a:r>
              <a:rPr kumimoji="1" lang="en-US" altLang="ja-JP" sz="2200" dirty="0"/>
              <a:t>ISIS</a:t>
            </a:r>
            <a:r>
              <a:rPr kumimoji="1" lang="ja-JP" altLang="en-US" sz="2200" dirty="0"/>
              <a:t>）といった過激派組織が活発に働いており、こうしたグループからもクリスチャンは迫害を受けています。</a:t>
            </a:r>
          </a:p>
        </p:txBody>
      </p:sp>
    </p:spTree>
    <p:extLst>
      <p:ext uri="{BB962C8B-B14F-4D97-AF65-F5344CB8AC3E}">
        <p14:creationId xmlns:p14="http://schemas.microsoft.com/office/powerpoint/2010/main" val="136136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自動的に生成された説明">
            <a:extLst>
              <a:ext uri="{FF2B5EF4-FFF2-40B4-BE49-F238E27FC236}">
                <a16:creationId xmlns:a16="http://schemas.microsoft.com/office/drawing/2014/main" id="{C4167C9D-C3E8-4A44-9D86-8E2349F0CD80}"/>
              </a:ext>
            </a:extLst>
          </p:cNvPr>
          <p:cNvPicPr>
            <a:picLocks noChangeAspect="1"/>
          </p:cNvPicPr>
          <p:nvPr/>
        </p:nvPicPr>
        <p:blipFill>
          <a:blip r:embed="rId2"/>
          <a:stretch>
            <a:fillRect/>
          </a:stretch>
        </p:blipFill>
        <p:spPr>
          <a:xfrm>
            <a:off x="0" y="0"/>
            <a:ext cx="12192000" cy="6858000"/>
          </a:xfrm>
          <a:prstGeom prst="rect">
            <a:avLst/>
          </a:prstGeom>
        </p:spPr>
      </p:pic>
      <p:sp>
        <p:nvSpPr>
          <p:cNvPr id="7" name="正方形/長方形 6">
            <a:extLst>
              <a:ext uri="{FF2B5EF4-FFF2-40B4-BE49-F238E27FC236}">
                <a16:creationId xmlns:a16="http://schemas.microsoft.com/office/drawing/2014/main" id="{892043E7-C08B-4098-A7D4-0D815DD27EA1}"/>
              </a:ext>
            </a:extLst>
          </p:cNvPr>
          <p:cNvSpPr/>
          <p:nvPr/>
        </p:nvSpPr>
        <p:spPr>
          <a:xfrm>
            <a:off x="529389" y="368968"/>
            <a:ext cx="5277853"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400" dirty="0"/>
              <a:t>アフガニスタン</a:t>
            </a:r>
          </a:p>
        </p:txBody>
      </p:sp>
      <p:sp>
        <p:nvSpPr>
          <p:cNvPr id="8" name="正方形/長方形 7">
            <a:extLst>
              <a:ext uri="{FF2B5EF4-FFF2-40B4-BE49-F238E27FC236}">
                <a16:creationId xmlns:a16="http://schemas.microsoft.com/office/drawing/2014/main" id="{4C5D7BEC-05FC-4B56-B631-56E9ED62F4CC}"/>
              </a:ext>
            </a:extLst>
          </p:cNvPr>
          <p:cNvSpPr/>
          <p:nvPr/>
        </p:nvSpPr>
        <p:spPr>
          <a:xfrm>
            <a:off x="293615" y="1627464"/>
            <a:ext cx="8531603" cy="26425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sz="2800" dirty="0"/>
              <a:t>もしキリスト教を「求道する」人が見つかれば、家族、親族、雇用者、コミュニティが行動を起こし、その人をイスラム教に戻すように働きます。このような過程では、その人が応じるまで拷問されることもあります。</a:t>
            </a:r>
          </a:p>
        </p:txBody>
      </p:sp>
    </p:spTree>
    <p:extLst>
      <p:ext uri="{BB962C8B-B14F-4D97-AF65-F5344CB8AC3E}">
        <p14:creationId xmlns:p14="http://schemas.microsoft.com/office/powerpoint/2010/main" val="2623618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6C0A28B-9A43-4DC9-B3DF-895AEDA2C381}"/>
              </a:ext>
            </a:extLst>
          </p:cNvPr>
          <p:cNvSpPr txBox="1"/>
          <p:nvPr/>
        </p:nvSpPr>
        <p:spPr>
          <a:xfrm>
            <a:off x="256673" y="1707513"/>
            <a:ext cx="7916943" cy="4770537"/>
          </a:xfrm>
          <a:prstGeom prst="rect">
            <a:avLst/>
          </a:prstGeom>
          <a:noFill/>
        </p:spPr>
        <p:txBody>
          <a:bodyPr wrap="square" rtlCol="0">
            <a:spAutoFit/>
          </a:bodyPr>
          <a:lstStyle/>
          <a:p>
            <a:r>
              <a:rPr kumimoji="1" lang="ja-JP" altLang="en-US" sz="1900" dirty="0"/>
              <a:t>●アフガニスタンのクリスチャンに神さまのみ守りを祈りましょう。</a:t>
            </a:r>
            <a:endParaRPr kumimoji="1" lang="en-US" altLang="ja-JP" sz="1900" dirty="0"/>
          </a:p>
          <a:p>
            <a:r>
              <a:rPr kumimoji="1" lang="ja-JP" altLang="en-US" sz="1900" dirty="0"/>
              <a:t>　　〇　イスラムの宗教的、文化的期待が強固でも、コミュニティ</a:t>
            </a:r>
            <a:endParaRPr kumimoji="1" lang="en-US" altLang="ja-JP" sz="1900" dirty="0"/>
          </a:p>
          <a:p>
            <a:r>
              <a:rPr kumimoji="1" lang="ja-JP" altLang="en-US" sz="1900" dirty="0"/>
              <a:t>　　　　が寛容を示し、クリスチャンを受け入れられるように</a:t>
            </a:r>
            <a:endParaRPr kumimoji="1" lang="en-US" altLang="ja-JP" sz="1900" dirty="0"/>
          </a:p>
          <a:p>
            <a:r>
              <a:rPr kumimoji="1" lang="ja-JP" altLang="en-US" sz="1900" dirty="0"/>
              <a:t>●神さまがアフガニスタンのクリスチャンの信仰を強めてくださる</a:t>
            </a:r>
            <a:endParaRPr kumimoji="1" lang="en-US" altLang="ja-JP" sz="1900" dirty="0"/>
          </a:p>
          <a:p>
            <a:r>
              <a:rPr kumimoji="1" lang="ja-JP" altLang="en-US" sz="1900" dirty="0"/>
              <a:t>　ように、迫害や問題によって信仰が弱くならないように祈りま</a:t>
            </a:r>
            <a:endParaRPr kumimoji="1" lang="en-US" altLang="ja-JP" sz="1900" dirty="0"/>
          </a:p>
          <a:p>
            <a:r>
              <a:rPr kumimoji="1" lang="ja-JP" altLang="en-US" sz="1900" dirty="0"/>
              <a:t>　しょう。</a:t>
            </a:r>
            <a:endParaRPr kumimoji="1" lang="en-US" altLang="ja-JP" sz="1900" dirty="0"/>
          </a:p>
          <a:p>
            <a:r>
              <a:rPr kumimoji="1" lang="ja-JP" altLang="en-US" sz="1900" dirty="0"/>
              <a:t>●アフガニスタンのクリスチャンの証しのために祈りましょう。迫</a:t>
            </a:r>
            <a:endParaRPr kumimoji="1" lang="en-US" altLang="ja-JP" sz="1900" dirty="0"/>
          </a:p>
          <a:p>
            <a:r>
              <a:rPr kumimoji="1" lang="ja-JP" altLang="en-US" sz="1900" dirty="0"/>
              <a:t>　害するという脅しを受けても、イエス・キリストに贖われ、神さ</a:t>
            </a:r>
            <a:endParaRPr kumimoji="1" lang="en-US" altLang="ja-JP" sz="1900" dirty="0"/>
          </a:p>
          <a:p>
            <a:r>
              <a:rPr kumimoji="1" lang="ja-JP" altLang="en-US" sz="1900" dirty="0"/>
              <a:t>　まと正しい関係をもつという栄光ある自由を、生活を通して証し</a:t>
            </a:r>
            <a:endParaRPr kumimoji="1" lang="en-US" altLang="ja-JP" sz="1900" dirty="0"/>
          </a:p>
          <a:p>
            <a:r>
              <a:rPr kumimoji="1" lang="ja-JP" altLang="en-US" sz="1900" dirty="0"/>
              <a:t>　できるように祈りましょう。</a:t>
            </a:r>
            <a:endParaRPr kumimoji="1" lang="en-US" altLang="ja-JP" sz="1900" dirty="0"/>
          </a:p>
          <a:p>
            <a:r>
              <a:rPr kumimoji="1" lang="ja-JP" altLang="en-US" sz="1900" dirty="0"/>
              <a:t>●ソーシャルメディアや教育期間を使って、その考えを広め、若者</a:t>
            </a:r>
            <a:endParaRPr kumimoji="1" lang="en-US" altLang="ja-JP" sz="1900" dirty="0"/>
          </a:p>
          <a:p>
            <a:r>
              <a:rPr kumimoji="1" lang="ja-JP" altLang="en-US" sz="1900" dirty="0"/>
              <a:t>　を取り込もうとする</a:t>
            </a:r>
            <a:r>
              <a:rPr kumimoji="1" lang="en-US" altLang="ja-JP" sz="1900" dirty="0"/>
              <a:t>ISIS</a:t>
            </a:r>
            <a:r>
              <a:rPr kumimoji="1" lang="ja-JP" altLang="en-US" sz="1900" dirty="0"/>
              <a:t>やタリバンのような過激化組織からアフ</a:t>
            </a:r>
            <a:endParaRPr kumimoji="1" lang="en-US" altLang="ja-JP" sz="1900" dirty="0"/>
          </a:p>
          <a:p>
            <a:r>
              <a:rPr kumimoji="1" lang="ja-JP" altLang="en-US" sz="1900" dirty="0"/>
              <a:t>　ガニスタンの若者たちが守られるように、そのような影響から若</a:t>
            </a:r>
            <a:endParaRPr kumimoji="1" lang="en-US" altLang="ja-JP" sz="1900" dirty="0"/>
          </a:p>
          <a:p>
            <a:r>
              <a:rPr kumimoji="1" lang="ja-JP" altLang="en-US" sz="1900" dirty="0"/>
              <a:t>　者を守る親、教師、保護者に知恵が与えられるように祈りましょう。</a:t>
            </a:r>
            <a:endParaRPr kumimoji="1" lang="en-US" altLang="ja-JP" sz="1900" dirty="0"/>
          </a:p>
          <a:p>
            <a:r>
              <a:rPr kumimoji="1" lang="ja-JP" altLang="en-US" sz="1900" dirty="0"/>
              <a:t>●アフガニスタンが他宗教に対してより寛容で、受け入れる国となるよ</a:t>
            </a:r>
            <a:endParaRPr kumimoji="1" lang="en-US" altLang="ja-JP" sz="1900" dirty="0"/>
          </a:p>
          <a:p>
            <a:r>
              <a:rPr kumimoji="1" lang="ja-JP" altLang="en-US" sz="1900" dirty="0"/>
              <a:t>　うに祈りましょう。</a:t>
            </a:r>
            <a:endParaRPr kumimoji="1" lang="en-US" altLang="ja-JP" sz="1900" dirty="0"/>
          </a:p>
        </p:txBody>
      </p:sp>
      <p:sp>
        <p:nvSpPr>
          <p:cNvPr id="3" name="正方形/長方形 2">
            <a:extLst>
              <a:ext uri="{FF2B5EF4-FFF2-40B4-BE49-F238E27FC236}">
                <a16:creationId xmlns:a16="http://schemas.microsoft.com/office/drawing/2014/main" id="{18A47255-8C46-4F0F-848A-7B7DA6A84EF8}"/>
              </a:ext>
            </a:extLst>
          </p:cNvPr>
          <p:cNvSpPr/>
          <p:nvPr/>
        </p:nvSpPr>
        <p:spPr>
          <a:xfrm>
            <a:off x="529389" y="184410"/>
            <a:ext cx="5277853" cy="10427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5400" dirty="0"/>
              <a:t>アフガニスタン</a:t>
            </a:r>
          </a:p>
        </p:txBody>
      </p:sp>
      <p:pic>
        <p:nvPicPr>
          <p:cNvPr id="10" name="図 9" descr="ダイアグラム, マップ&#10;&#10;自動的に生成された説明">
            <a:extLst>
              <a:ext uri="{FF2B5EF4-FFF2-40B4-BE49-F238E27FC236}">
                <a16:creationId xmlns:a16="http://schemas.microsoft.com/office/drawing/2014/main" id="{8782833D-81FC-4BE6-970E-91A5F97CADAE}"/>
              </a:ext>
            </a:extLst>
          </p:cNvPr>
          <p:cNvPicPr>
            <a:picLocks noChangeAspect="1"/>
          </p:cNvPicPr>
          <p:nvPr/>
        </p:nvPicPr>
        <p:blipFill>
          <a:blip r:embed="rId2"/>
          <a:stretch>
            <a:fillRect/>
          </a:stretch>
        </p:blipFill>
        <p:spPr>
          <a:xfrm>
            <a:off x="8173616" y="0"/>
            <a:ext cx="4018384" cy="6858000"/>
          </a:xfrm>
          <a:prstGeom prst="rect">
            <a:avLst/>
          </a:prstGeom>
        </p:spPr>
      </p:pic>
    </p:spTree>
    <p:extLst>
      <p:ext uri="{BB962C8B-B14F-4D97-AF65-F5344CB8AC3E}">
        <p14:creationId xmlns:p14="http://schemas.microsoft.com/office/powerpoint/2010/main" val="2564253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1623</TotalTime>
  <Words>2315</Words>
  <Application>Microsoft Office PowerPoint</Application>
  <PresentationFormat>ワイド画面</PresentationFormat>
  <Paragraphs>149</Paragraphs>
  <Slides>20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Arial</vt:lpstr>
      <vt:lpstr>Century Gothic</vt:lpstr>
      <vt:lpstr>Wingdings 3</vt:lpstr>
      <vt:lpstr>イオン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敬人</dc:creator>
  <cp:lastModifiedBy>岩上 敬人</cp:lastModifiedBy>
  <cp:revision>74</cp:revision>
  <dcterms:created xsi:type="dcterms:W3CDTF">2020-10-23T11:56:50Z</dcterms:created>
  <dcterms:modified xsi:type="dcterms:W3CDTF">2020-11-06T02:47:17Z</dcterms:modified>
</cp:coreProperties>
</file>