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58" r:id="rId7"/>
    <p:sldId id="260" r:id="rId8"/>
    <p:sldId id="261" r:id="rId9"/>
    <p:sldId id="259" r:id="rId10"/>
    <p:sldId id="262" r:id="rId11"/>
    <p:sldId id="263" r:id="rId12"/>
    <p:sldId id="264" r:id="rId13"/>
    <p:sldId id="265"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60"/>
  </p:normalViewPr>
  <p:slideViewPr>
    <p:cSldViewPr snapToGrid="0">
      <p:cViewPr varScale="1">
        <p:scale>
          <a:sx n="70" d="100"/>
          <a:sy n="70" d="100"/>
        </p:scale>
        <p:origin x="1099"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CD93-F94A-5EB7-542D-1906C2220B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525C98-032E-2D83-4BAB-7FF7334F2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E0B010-F617-2F3D-9BB6-8898F499D1E6}"/>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5" name="Footer Placeholder 4">
            <a:extLst>
              <a:ext uri="{FF2B5EF4-FFF2-40B4-BE49-F238E27FC236}">
                <a16:creationId xmlns:a16="http://schemas.microsoft.com/office/drawing/2014/main" id="{D784A166-2808-3F25-E766-EE117FFBB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3B639-965E-D3BA-0102-0E5BE7366FF5}"/>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3034380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0A2C-1939-C3EE-20BA-92498469F5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87E15-E1FB-20E4-ACB6-064B50DEFF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2D7D7-607D-5F80-4F9C-CA54B84C44F9}"/>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5" name="Footer Placeholder 4">
            <a:extLst>
              <a:ext uri="{FF2B5EF4-FFF2-40B4-BE49-F238E27FC236}">
                <a16:creationId xmlns:a16="http://schemas.microsoft.com/office/drawing/2014/main" id="{DCE0E7C4-53F3-176D-B961-FA99583D9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D5991-2FCC-13EA-AC61-15E05FEFDD7A}"/>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119317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71E17B-071E-7EC5-632B-857446D6CB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A4E7D0-45E8-8E31-E4BD-0246BF11A3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C1C66-6CDB-4515-067C-68642771CB94}"/>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5" name="Footer Placeholder 4">
            <a:extLst>
              <a:ext uri="{FF2B5EF4-FFF2-40B4-BE49-F238E27FC236}">
                <a16:creationId xmlns:a16="http://schemas.microsoft.com/office/drawing/2014/main" id="{B180CDAC-7818-6713-5D8A-DC9BD78C6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FA2D0-8A25-F9C5-A71D-0B318BB379C0}"/>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254790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B9AAA-4F63-890D-76B2-783C9C660D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C3ECD-2E51-3353-BC26-E376056FE4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EF5541-1DFE-5B2A-F4F1-900A527A4C29}"/>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5" name="Footer Placeholder 4">
            <a:extLst>
              <a:ext uri="{FF2B5EF4-FFF2-40B4-BE49-F238E27FC236}">
                <a16:creationId xmlns:a16="http://schemas.microsoft.com/office/drawing/2014/main" id="{ACE606BE-DC48-3BA4-70F1-5BD1CBE9A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6DB51-4A74-92F4-0EA2-518094F9BA3B}"/>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356633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36C89-F549-CE94-3A5B-5AF3AEA59A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A84E40-E4A8-8CEF-3659-66F5B29E3F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31A3C-23F7-F46D-F8F7-D37EE76F6E80}"/>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5" name="Footer Placeholder 4">
            <a:extLst>
              <a:ext uri="{FF2B5EF4-FFF2-40B4-BE49-F238E27FC236}">
                <a16:creationId xmlns:a16="http://schemas.microsoft.com/office/drawing/2014/main" id="{167E8829-BC05-F1FB-530C-BC312E1EAB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AE6A6-5F93-3909-468F-99F0C82E537D}"/>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3717907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C98F-B8AF-A142-7C58-86265312F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51B92-351C-9CD5-A2DF-7ED7C4FF45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BB248E-A9D3-2FCB-A682-5F59D9BF7C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59F76E-2B08-003E-234D-45B7900D4042}"/>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6" name="Footer Placeholder 5">
            <a:extLst>
              <a:ext uri="{FF2B5EF4-FFF2-40B4-BE49-F238E27FC236}">
                <a16:creationId xmlns:a16="http://schemas.microsoft.com/office/drawing/2014/main" id="{EAF226BF-4AA8-5C14-EE50-5360A040EC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B58AFF-A924-616C-74DD-75E53C9C04FB}"/>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240429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7BC4-38D0-C294-9D9D-88D2E2BF36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7F65A9-2C73-ABA7-D1AC-CA1E4AB603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AADFF-5ADB-81B8-8236-2B56E004D2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26060B-3F9E-338A-C661-A03967515D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31C364-35E1-79CD-49F1-DE9A395E1B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94BAC-4442-D3E1-1B98-93EE14881110}"/>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8" name="Footer Placeholder 7">
            <a:extLst>
              <a:ext uri="{FF2B5EF4-FFF2-40B4-BE49-F238E27FC236}">
                <a16:creationId xmlns:a16="http://schemas.microsoft.com/office/drawing/2014/main" id="{63BA856F-4BCC-4B1F-8B59-D6337C0678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DF8864-CE7F-3BF7-8ABC-755393B3964D}"/>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3941817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2047-BFF5-1C90-A5A0-47A5D49145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C9534F-4077-8283-8837-3EAF6BE7AABB}"/>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4" name="Footer Placeholder 3">
            <a:extLst>
              <a:ext uri="{FF2B5EF4-FFF2-40B4-BE49-F238E27FC236}">
                <a16:creationId xmlns:a16="http://schemas.microsoft.com/office/drawing/2014/main" id="{7ECCF4F8-F884-6A0C-ABCE-8F9FA9836F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7EABD1-735A-D764-63D6-4A0F7BBA2840}"/>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3378512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136C2-C956-B66B-CE4A-F1DBCFAFFAA7}"/>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3" name="Footer Placeholder 2">
            <a:extLst>
              <a:ext uri="{FF2B5EF4-FFF2-40B4-BE49-F238E27FC236}">
                <a16:creationId xmlns:a16="http://schemas.microsoft.com/office/drawing/2014/main" id="{43DFA481-0E31-CA60-4612-B92107F6C7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7A3088-2A2D-4667-FBB0-CDEC3735FC75}"/>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1162598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838F7-B25E-069C-6DCB-B82010CAE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4F9B7-444C-5E89-196C-4D6B6D619F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932921-1C4E-6C88-48E3-8535FCA2B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91A48-0196-2CAD-C58C-81ADF65DEB3D}"/>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6" name="Footer Placeholder 5">
            <a:extLst>
              <a:ext uri="{FF2B5EF4-FFF2-40B4-BE49-F238E27FC236}">
                <a16:creationId xmlns:a16="http://schemas.microsoft.com/office/drawing/2014/main" id="{544FBF4C-7288-8330-E84A-BB8279EE8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6912B-2782-3E2C-8D96-592E4A787AA4}"/>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2166009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03559-C45E-F59A-68CD-AD44751C8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8E9427-33D4-87DE-69B6-F516B0176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630F6D-33F8-3AC0-C8A9-FA37D955C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8A4B33-F6A0-C4D8-64CC-8AA6C17D2558}"/>
              </a:ext>
            </a:extLst>
          </p:cNvPr>
          <p:cNvSpPr>
            <a:spLocks noGrp="1"/>
          </p:cNvSpPr>
          <p:nvPr>
            <p:ph type="dt" sz="half" idx="10"/>
          </p:nvPr>
        </p:nvSpPr>
        <p:spPr/>
        <p:txBody>
          <a:bodyPr/>
          <a:lstStyle/>
          <a:p>
            <a:fld id="{05534AE6-A74C-3F4E-A147-4F5B3ADB1050}" type="datetimeFigureOut">
              <a:rPr lang="en-US" smtClean="0"/>
              <a:t>10/20/2025</a:t>
            </a:fld>
            <a:endParaRPr lang="en-US"/>
          </a:p>
        </p:txBody>
      </p:sp>
      <p:sp>
        <p:nvSpPr>
          <p:cNvPr id="6" name="Footer Placeholder 5">
            <a:extLst>
              <a:ext uri="{FF2B5EF4-FFF2-40B4-BE49-F238E27FC236}">
                <a16:creationId xmlns:a16="http://schemas.microsoft.com/office/drawing/2014/main" id="{AA4DD3ED-BE3D-439C-74F6-17153006EA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252DF-5D78-A18F-DD3F-B9BB72C53866}"/>
              </a:ext>
            </a:extLst>
          </p:cNvPr>
          <p:cNvSpPr>
            <a:spLocks noGrp="1"/>
          </p:cNvSpPr>
          <p:nvPr>
            <p:ph type="sldNum" sz="quarter" idx="12"/>
          </p:nvPr>
        </p:nvSpPr>
        <p:spPr/>
        <p:txBody>
          <a:bodyPr/>
          <a:lstStyle/>
          <a:p>
            <a:fld id="{7C067E35-B7C1-B94A-8598-B6DC2B194901}" type="slidenum">
              <a:rPr lang="en-US" smtClean="0"/>
              <a:t>‹#›</a:t>
            </a:fld>
            <a:endParaRPr lang="en-US"/>
          </a:p>
        </p:txBody>
      </p:sp>
    </p:spTree>
    <p:extLst>
      <p:ext uri="{BB962C8B-B14F-4D97-AF65-F5344CB8AC3E}">
        <p14:creationId xmlns:p14="http://schemas.microsoft.com/office/powerpoint/2010/main" val="347851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AA481-75BF-A03E-1BB6-E8E50E0EED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DB00A-6B94-BC73-FEAF-BC2B7E4285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BEC15-2370-8C6A-2D36-01C9F325FA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534AE6-A74C-3F4E-A147-4F5B3ADB1050}" type="datetimeFigureOut">
              <a:rPr lang="en-US" smtClean="0"/>
              <a:t>10/20/2025</a:t>
            </a:fld>
            <a:endParaRPr lang="en-US"/>
          </a:p>
        </p:txBody>
      </p:sp>
      <p:sp>
        <p:nvSpPr>
          <p:cNvPr id="5" name="Footer Placeholder 4">
            <a:extLst>
              <a:ext uri="{FF2B5EF4-FFF2-40B4-BE49-F238E27FC236}">
                <a16:creationId xmlns:a16="http://schemas.microsoft.com/office/drawing/2014/main" id="{7E3122E4-2739-6D79-6E50-6EB866E26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52CF471-3012-22C5-C453-3F0AD3CE1B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067E35-B7C1-B94A-8598-B6DC2B194901}" type="slidenum">
              <a:rPr lang="en-US" smtClean="0"/>
              <a:t>‹#›</a:t>
            </a:fld>
            <a:endParaRPr lang="en-US"/>
          </a:p>
        </p:txBody>
      </p:sp>
    </p:spTree>
    <p:extLst>
      <p:ext uri="{BB962C8B-B14F-4D97-AF65-F5344CB8AC3E}">
        <p14:creationId xmlns:p14="http://schemas.microsoft.com/office/powerpoint/2010/main" val="4290850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9712-980D-8C79-31A9-09D5CB2E4697}"/>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1568253-6375-C2DC-0799-13BF670063E4}"/>
              </a:ext>
            </a:extLst>
          </p:cNvPr>
          <p:cNvSpPr>
            <a:spLocks noGrp="1"/>
          </p:cNvSpPr>
          <p:nvPr>
            <p:ph type="subTitle" idx="1"/>
          </p:nvPr>
        </p:nvSpPr>
        <p:spPr/>
        <p:txBody>
          <a:bodyPr/>
          <a:lstStyle/>
          <a:p>
            <a:endParaRPr lang="en-US"/>
          </a:p>
        </p:txBody>
      </p:sp>
      <p:pic>
        <p:nvPicPr>
          <p:cNvPr id="5" name="Picture 4" descr="A group of people standing around a person&#10;&#10;AI-generated content may be incorrect.">
            <a:extLst>
              <a:ext uri="{FF2B5EF4-FFF2-40B4-BE49-F238E27FC236}">
                <a16:creationId xmlns:a16="http://schemas.microsoft.com/office/drawing/2014/main" id="{C23BCD22-B040-B156-96CC-ABD470C65CD6}"/>
              </a:ext>
            </a:extLst>
          </p:cNvPr>
          <p:cNvPicPr>
            <a:picLocks noChangeAspect="1"/>
          </p:cNvPicPr>
          <p:nvPr/>
        </p:nvPicPr>
        <p:blipFill>
          <a:blip r:embed="rId2"/>
          <a:stretch>
            <a:fillRect/>
          </a:stretch>
        </p:blipFill>
        <p:spPr>
          <a:xfrm>
            <a:off x="0" y="0"/>
            <a:ext cx="12192000" cy="6858000"/>
          </a:xfrm>
          <a:prstGeom prst="rect">
            <a:avLst/>
          </a:prstGeom>
        </p:spPr>
      </p:pic>
      <p:sp>
        <p:nvSpPr>
          <p:cNvPr id="6" name="四角形: 角を丸くする 5">
            <a:extLst>
              <a:ext uri="{FF2B5EF4-FFF2-40B4-BE49-F238E27FC236}">
                <a16:creationId xmlns:a16="http://schemas.microsoft.com/office/drawing/2014/main" id="{413CA5CF-3CFE-2357-BF0A-118918FFD57E}"/>
              </a:ext>
            </a:extLst>
          </p:cNvPr>
          <p:cNvSpPr/>
          <p:nvPr/>
        </p:nvSpPr>
        <p:spPr>
          <a:xfrm>
            <a:off x="428839" y="510584"/>
            <a:ext cx="5557181" cy="219387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400" b="1" dirty="0">
                <a:solidFill>
                  <a:schemeClr val="accent2">
                    <a:lumMod val="50000"/>
                  </a:schemeClr>
                </a:solidFill>
                <a:latin typeface="BIZ UDPゴシック" panose="020B0400000000000000" pitchFamily="50" charset="-128"/>
                <a:ea typeface="BIZ UDPゴシック" panose="020B0400000000000000" pitchFamily="50" charset="-128"/>
              </a:rPr>
              <a:t>祈りによる盾</a:t>
            </a:r>
          </a:p>
        </p:txBody>
      </p:sp>
      <p:sp>
        <p:nvSpPr>
          <p:cNvPr id="7" name="四角形: 角を丸くする 6">
            <a:extLst>
              <a:ext uri="{FF2B5EF4-FFF2-40B4-BE49-F238E27FC236}">
                <a16:creationId xmlns:a16="http://schemas.microsoft.com/office/drawing/2014/main" id="{069395CC-C34E-4275-8577-0272A3A2AE85}"/>
              </a:ext>
            </a:extLst>
          </p:cNvPr>
          <p:cNvSpPr/>
          <p:nvPr/>
        </p:nvSpPr>
        <p:spPr>
          <a:xfrm>
            <a:off x="6429080" y="1122363"/>
            <a:ext cx="3676454" cy="158209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200" b="1" dirty="0">
                <a:solidFill>
                  <a:schemeClr val="accent2">
                    <a:lumMod val="50000"/>
                  </a:schemeClr>
                </a:solidFill>
              </a:rPr>
              <a:t>最も危険な</a:t>
            </a:r>
            <a:r>
              <a:rPr lang="en-US" altLang="ja-JP" sz="2200" b="1" dirty="0">
                <a:solidFill>
                  <a:schemeClr val="accent2">
                    <a:lumMod val="50000"/>
                  </a:schemeClr>
                </a:solidFill>
              </a:rPr>
              <a:t>5</a:t>
            </a:r>
            <a:r>
              <a:rPr lang="ja-JP" altLang="en-US" sz="2200" b="1" dirty="0">
                <a:solidFill>
                  <a:schemeClr val="accent2">
                    <a:lumMod val="50000"/>
                  </a:schemeClr>
                </a:solidFill>
              </a:rPr>
              <a:t>つの地域で、迫害に直面している</a:t>
            </a:r>
            <a:endParaRPr lang="en-US" altLang="ja-JP" sz="2200" b="1" dirty="0">
              <a:solidFill>
                <a:schemeClr val="accent2">
                  <a:lumMod val="50000"/>
                </a:schemeClr>
              </a:solidFill>
            </a:endParaRPr>
          </a:p>
          <a:p>
            <a:pPr algn="ctr"/>
            <a:r>
              <a:rPr lang="ja-JP" altLang="en-US" sz="2200" b="1" dirty="0">
                <a:solidFill>
                  <a:schemeClr val="accent2">
                    <a:lumMod val="50000"/>
                  </a:schemeClr>
                </a:solidFill>
              </a:rPr>
              <a:t>人々のために祈ろう</a:t>
            </a:r>
            <a:endParaRPr kumimoji="1" lang="ja-JP" altLang="en-US" sz="2200" b="1" dirty="0">
              <a:solidFill>
                <a:schemeClr val="accent2">
                  <a:lumMod val="50000"/>
                </a:schemeClr>
              </a:solidFill>
            </a:endParaRPr>
          </a:p>
        </p:txBody>
      </p:sp>
    </p:spTree>
    <p:extLst>
      <p:ext uri="{BB962C8B-B14F-4D97-AF65-F5344CB8AC3E}">
        <p14:creationId xmlns:p14="http://schemas.microsoft.com/office/powerpoint/2010/main" val="185899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B7EE5-6CB4-FAB6-3B67-CE8DD6C8A2AA}"/>
              </a:ext>
            </a:extLst>
          </p:cNvPr>
          <p:cNvSpPr>
            <a:spLocks noGrp="1"/>
          </p:cNvSpPr>
          <p:nvPr>
            <p:ph type="title"/>
          </p:nvPr>
        </p:nvSpPr>
        <p:spPr/>
        <p:txBody>
          <a:bodyPr/>
          <a:lstStyle/>
          <a:p>
            <a:endParaRPr lang="en-US"/>
          </a:p>
        </p:txBody>
      </p:sp>
      <p:pic>
        <p:nvPicPr>
          <p:cNvPr id="5" name="Content Placeholder 4" descr="A young person with a map and text&#10;&#10;AI-generated content may be incorrect.">
            <a:extLst>
              <a:ext uri="{FF2B5EF4-FFF2-40B4-BE49-F238E27FC236}">
                <a16:creationId xmlns:a16="http://schemas.microsoft.com/office/drawing/2014/main" id="{F05C1CC9-6C6B-BD67-EFBF-844D5574E9F4}"/>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60500AD3-E4ED-73F9-F95A-1A52C1B582B4}"/>
              </a:ext>
            </a:extLst>
          </p:cNvPr>
          <p:cNvSpPr txBox="1"/>
          <p:nvPr/>
        </p:nvSpPr>
        <p:spPr>
          <a:xfrm>
            <a:off x="215814" y="351878"/>
            <a:ext cx="4366696" cy="523220"/>
          </a:xfrm>
          <a:prstGeom prst="rect">
            <a:avLst/>
          </a:prstGeom>
          <a:solidFill>
            <a:schemeClr val="bg1"/>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（５）ラテン・アメリカ</a:t>
            </a:r>
          </a:p>
        </p:txBody>
      </p:sp>
      <p:sp>
        <p:nvSpPr>
          <p:cNvPr id="4" name="四角形: 角を丸くする 3">
            <a:extLst>
              <a:ext uri="{FF2B5EF4-FFF2-40B4-BE49-F238E27FC236}">
                <a16:creationId xmlns:a16="http://schemas.microsoft.com/office/drawing/2014/main" id="{25459211-7541-0214-A5D2-3B7B56C11EDD}"/>
              </a:ext>
            </a:extLst>
          </p:cNvPr>
          <p:cNvSpPr/>
          <p:nvPr/>
        </p:nvSpPr>
        <p:spPr>
          <a:xfrm>
            <a:off x="339366" y="3120271"/>
            <a:ext cx="6806152" cy="357275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メキシコ、キューバ、エルサルバドル、ニカラグア、コロンビア、ベネズエラ</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lang="ja-JP" altLang="en-US" dirty="0">
              <a:solidFill>
                <a:schemeClr val="tx1"/>
              </a:solidFill>
              <a:latin typeface="BIZ UDPゴシック" panose="020B0400000000000000" pitchFamily="50" charset="-128"/>
              <a:ea typeface="BIZ UDPゴシック" panose="020B0400000000000000" pitchFamily="50" charset="-128"/>
            </a:endParaRPr>
          </a:p>
          <a:p>
            <a:r>
              <a:rPr lang="ja-JP" altLang="en-US" b="1" dirty="0">
                <a:solidFill>
                  <a:schemeClr val="tx1"/>
                </a:solidFill>
                <a:latin typeface="BIZ UDPゴシック" panose="020B0400000000000000" pitchFamily="50" charset="-128"/>
                <a:ea typeface="BIZ UDPゴシック" panose="020B0400000000000000" pitchFamily="50" charset="-128"/>
              </a:rPr>
              <a:t>祈りの焦点：犯罪と腐敗に立ち向かう</a:t>
            </a:r>
          </a:p>
          <a:p>
            <a:r>
              <a:rPr lang="ja-JP" altLang="en-US" dirty="0">
                <a:solidFill>
                  <a:schemeClr val="tx1"/>
                </a:solidFill>
                <a:latin typeface="BIZ UDPゴシック" panose="020B0400000000000000" pitchFamily="50" charset="-128"/>
                <a:ea typeface="BIZ UDPゴシック" panose="020B0400000000000000" pitchFamily="50" charset="-128"/>
              </a:rPr>
              <a:t>　これらの地域では、犯罪組織やかつてのゲリラ組織が麻薬密売グループへと変化したことで、暴力と腐敗がはびこっています。</a:t>
            </a:r>
            <a:br>
              <a:rPr lang="ja-JP" altLang="en-US"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　これらの無法組織に立ち向かうクリスチャンの指導者たちは、敵とみなされ、暴力の標的となっています。</a:t>
            </a:r>
          </a:p>
        </p:txBody>
      </p:sp>
    </p:spTree>
    <p:extLst>
      <p:ext uri="{BB962C8B-B14F-4D97-AF65-F5344CB8AC3E}">
        <p14:creationId xmlns:p14="http://schemas.microsoft.com/office/powerpoint/2010/main" val="2583643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50D69-1606-5BB8-0591-17479D205375}"/>
              </a:ext>
            </a:extLst>
          </p:cNvPr>
          <p:cNvSpPr>
            <a:spLocks noGrp="1"/>
          </p:cNvSpPr>
          <p:nvPr>
            <p:ph type="title"/>
          </p:nvPr>
        </p:nvSpPr>
        <p:spPr/>
        <p:txBody>
          <a:bodyPr/>
          <a:lstStyle/>
          <a:p>
            <a:endParaRPr lang="en-US"/>
          </a:p>
        </p:txBody>
      </p:sp>
      <p:pic>
        <p:nvPicPr>
          <p:cNvPr id="5" name="Content Placeholder 4" descr="A person reading a book&#10;&#10;AI-generated content may be incorrect.">
            <a:extLst>
              <a:ext uri="{FF2B5EF4-FFF2-40B4-BE49-F238E27FC236}">
                <a16:creationId xmlns:a16="http://schemas.microsoft.com/office/drawing/2014/main" id="{D304ACA9-62E9-E18B-9FBD-F0425CA41797}"/>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6D675113-8836-3E06-8714-68D729076510}"/>
              </a:ext>
            </a:extLst>
          </p:cNvPr>
          <p:cNvSpPr txBox="1"/>
          <p:nvPr/>
        </p:nvSpPr>
        <p:spPr>
          <a:xfrm>
            <a:off x="215814" y="351878"/>
            <a:ext cx="4366696" cy="523220"/>
          </a:xfrm>
          <a:prstGeom prst="rect">
            <a:avLst/>
          </a:prstGeom>
          <a:solidFill>
            <a:schemeClr val="bg1"/>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（５）ラテン・アメリカ</a:t>
            </a:r>
          </a:p>
        </p:txBody>
      </p:sp>
      <p:sp>
        <p:nvSpPr>
          <p:cNvPr id="4" name="正方形/長方形 3">
            <a:extLst>
              <a:ext uri="{FF2B5EF4-FFF2-40B4-BE49-F238E27FC236}">
                <a16:creationId xmlns:a16="http://schemas.microsoft.com/office/drawing/2014/main" id="{61B26593-9D14-4D5F-F4D1-AA4EF9969D00}"/>
              </a:ext>
            </a:extLst>
          </p:cNvPr>
          <p:cNvSpPr/>
          <p:nvPr/>
        </p:nvSpPr>
        <p:spPr>
          <a:xfrm>
            <a:off x="365154" y="3163396"/>
            <a:ext cx="6683604" cy="35444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祈りの課題</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1.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クリスチャン指導者たちのみ守りと勇気のために</a:t>
            </a:r>
            <a:endPar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無法グループに立ち向かう牧師、教会のリーダーたちに神さまの</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み守りと勇気、知恵が与えられるよう祈りましょう。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2.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安定と回復のために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クリスチャンリーダーたちが、その信仰によって社会を一つにして</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いくことができますように、暴力と犯罪に脅かされている地域に</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安定と回復をもたらすことができますよう祈りましょう。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3.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教会が強められるために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ラテン・アメリカの教会が強められ、必要な資源と訓練が備えられ、</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世界のクリスチャンたちの模範となるよう祈りましょう。</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1915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BFD2-FB40-9B41-394F-D2A6857CC400}"/>
              </a:ext>
            </a:extLst>
          </p:cNvPr>
          <p:cNvSpPr>
            <a:spLocks noGrp="1"/>
          </p:cNvSpPr>
          <p:nvPr>
            <p:ph type="title"/>
          </p:nvPr>
        </p:nvSpPr>
        <p:spPr/>
        <p:txBody>
          <a:bodyPr/>
          <a:lstStyle/>
          <a:p>
            <a:endParaRPr lang="en-US"/>
          </a:p>
        </p:txBody>
      </p:sp>
      <p:pic>
        <p:nvPicPr>
          <p:cNvPr id="5" name="Content Placeholder 4" descr="A close-up of a church&#10;&#10;AI-generated content may be incorrect.">
            <a:extLst>
              <a:ext uri="{FF2B5EF4-FFF2-40B4-BE49-F238E27FC236}">
                <a16:creationId xmlns:a16="http://schemas.microsoft.com/office/drawing/2014/main" id="{B174963A-EBDD-D742-6C07-3C0FDB2311D0}"/>
              </a:ext>
            </a:extLst>
          </p:cNvPr>
          <p:cNvPicPr>
            <a:picLocks noGrp="1" noChangeAspect="1"/>
          </p:cNvPicPr>
          <p:nvPr>
            <p:ph idx="1"/>
          </p:nvPr>
        </p:nvPicPr>
        <p:blipFill>
          <a:blip r:embed="rId2"/>
          <a:stretch>
            <a:fillRect/>
          </a:stretch>
        </p:blipFill>
        <p:spPr>
          <a:xfrm>
            <a:off x="0" y="0"/>
            <a:ext cx="12192000" cy="6858000"/>
          </a:xfrm>
        </p:spPr>
      </p:pic>
      <p:sp>
        <p:nvSpPr>
          <p:cNvPr id="3" name="四角形: 角を丸くする 2">
            <a:extLst>
              <a:ext uri="{FF2B5EF4-FFF2-40B4-BE49-F238E27FC236}">
                <a16:creationId xmlns:a16="http://schemas.microsoft.com/office/drawing/2014/main" id="{E04CD737-26B5-1A0A-1500-2AB47BEF1177}"/>
              </a:ext>
            </a:extLst>
          </p:cNvPr>
          <p:cNvSpPr/>
          <p:nvPr/>
        </p:nvSpPr>
        <p:spPr>
          <a:xfrm>
            <a:off x="278196" y="813074"/>
            <a:ext cx="4456386" cy="17552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bg1"/>
                </a:solidFill>
              </a:rPr>
              <a:t>迫害を受けている</a:t>
            </a:r>
            <a:endParaRPr kumimoji="1" lang="en-US" altLang="ja-JP" sz="3200" b="1" dirty="0">
              <a:solidFill>
                <a:schemeClr val="bg1"/>
              </a:solidFill>
            </a:endParaRPr>
          </a:p>
          <a:p>
            <a:pPr algn="ctr"/>
            <a:r>
              <a:rPr kumimoji="1" lang="ja-JP" altLang="en-US" sz="3200" b="1" dirty="0">
                <a:solidFill>
                  <a:schemeClr val="bg1"/>
                </a:solidFill>
              </a:rPr>
              <a:t>世界中の教会のために</a:t>
            </a:r>
            <a:endParaRPr kumimoji="1" lang="en-US" altLang="ja-JP" sz="3200" b="1" dirty="0">
              <a:solidFill>
                <a:schemeClr val="bg1"/>
              </a:solidFill>
            </a:endParaRPr>
          </a:p>
          <a:p>
            <a:pPr algn="ctr"/>
            <a:r>
              <a:rPr kumimoji="1" lang="ja-JP" altLang="en-US" sz="3200" b="1" dirty="0">
                <a:solidFill>
                  <a:schemeClr val="bg1"/>
                </a:solidFill>
              </a:rPr>
              <a:t>祈ろう</a:t>
            </a:r>
          </a:p>
        </p:txBody>
      </p:sp>
      <p:sp>
        <p:nvSpPr>
          <p:cNvPr id="4" name="テキスト ボックス 3">
            <a:extLst>
              <a:ext uri="{FF2B5EF4-FFF2-40B4-BE49-F238E27FC236}">
                <a16:creationId xmlns:a16="http://schemas.microsoft.com/office/drawing/2014/main" id="{9CBD5D1E-C7F9-DFFD-2E5A-B43D64F653DF}"/>
              </a:ext>
            </a:extLst>
          </p:cNvPr>
          <p:cNvSpPr txBox="1"/>
          <p:nvPr/>
        </p:nvSpPr>
        <p:spPr>
          <a:xfrm>
            <a:off x="2795752" y="5846544"/>
            <a:ext cx="5862502" cy="646331"/>
          </a:xfrm>
          <a:prstGeom prst="rect">
            <a:avLst/>
          </a:prstGeom>
          <a:noFill/>
        </p:spPr>
        <p:txBody>
          <a:bodyPr wrap="none" rtlCol="0">
            <a:spAutoFit/>
          </a:bodyPr>
          <a:lstStyle/>
          <a:p>
            <a:r>
              <a:rPr kumimoji="1" lang="ja-JP" altLang="en-US" sz="3600" b="1" dirty="0">
                <a:latin typeface="BIZ UDPゴシック" panose="020B0400000000000000" pitchFamily="50" charset="-128"/>
                <a:ea typeface="BIZ UDPゴシック" panose="020B0400000000000000" pitchFamily="50" charset="-128"/>
              </a:rPr>
              <a:t>ひとつの教会・ひとつの家族</a:t>
            </a:r>
          </a:p>
        </p:txBody>
      </p:sp>
      <p:sp>
        <p:nvSpPr>
          <p:cNvPr id="6" name="正方形/長方形 5">
            <a:extLst>
              <a:ext uri="{FF2B5EF4-FFF2-40B4-BE49-F238E27FC236}">
                <a16:creationId xmlns:a16="http://schemas.microsoft.com/office/drawing/2014/main" id="{CEC32DAB-5B26-C265-C548-DAD99FE4C004}"/>
              </a:ext>
            </a:extLst>
          </p:cNvPr>
          <p:cNvSpPr/>
          <p:nvPr/>
        </p:nvSpPr>
        <p:spPr>
          <a:xfrm>
            <a:off x="5422026" y="0"/>
            <a:ext cx="6769974" cy="310076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600" b="1" dirty="0">
                <a:solidFill>
                  <a:schemeClr val="accent2">
                    <a:lumMod val="50000"/>
                  </a:schemeClr>
                </a:solidFill>
                <a:latin typeface="BIZ UDPゴシック" panose="020B0400000000000000" pitchFamily="50" charset="-128"/>
                <a:ea typeface="BIZ UDPゴシック" panose="020B0400000000000000" pitchFamily="50" charset="-128"/>
              </a:rPr>
              <a:t>祈りの課題</a:t>
            </a:r>
            <a:b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br>
            <a:r>
              <a:rPr lang="en-US" altLang="ja-JP" sz="1600" b="1" dirty="0">
                <a:solidFill>
                  <a:schemeClr val="accent2">
                    <a:lumMod val="50000"/>
                  </a:schemeClr>
                </a:solidFill>
                <a:latin typeface="BIZ UDPゴシック" panose="020B0400000000000000" pitchFamily="50" charset="-128"/>
                <a:ea typeface="BIZ UDPゴシック" panose="020B0400000000000000" pitchFamily="50" charset="-128"/>
              </a:rPr>
              <a:t>1. </a:t>
            </a:r>
            <a:r>
              <a:rPr lang="ja-JP" altLang="en-US" sz="1600" b="1" dirty="0">
                <a:solidFill>
                  <a:schemeClr val="accent2">
                    <a:lumMod val="50000"/>
                  </a:schemeClr>
                </a:solidFill>
                <a:latin typeface="BIZ UDPゴシック" panose="020B0400000000000000" pitchFamily="50" charset="-128"/>
                <a:ea typeface="BIZ UDPゴシック" panose="020B0400000000000000" pitchFamily="50" charset="-128"/>
              </a:rPr>
              <a:t>安全と必要の満たしのために</a:t>
            </a:r>
            <a:endParaRPr lang="en-US" altLang="ja-JP" sz="1600" b="1"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迫害下にある、私たちの家族である教会のために。身体的、霊的に守ら</a:t>
            </a:r>
            <a:endParaRPr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れ、衣食住、聖書、医療、教育、職業訓練など、生活に必要なものが神さ</a:t>
            </a:r>
            <a:endParaRPr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まによって備えられるよう祈りましょう。</a:t>
            </a:r>
          </a:p>
          <a:p>
            <a:r>
              <a:rPr lang="en-US" altLang="ja-JP" sz="1600" b="1" dirty="0">
                <a:solidFill>
                  <a:schemeClr val="accent2">
                    <a:lumMod val="50000"/>
                  </a:schemeClr>
                </a:solidFill>
                <a:latin typeface="BIZ UDPゴシック" panose="020B0400000000000000" pitchFamily="50" charset="-128"/>
                <a:ea typeface="BIZ UDPゴシック" panose="020B0400000000000000" pitchFamily="50" charset="-128"/>
              </a:rPr>
              <a:t>2. </a:t>
            </a:r>
            <a:r>
              <a:rPr lang="ja-JP" altLang="en-US" sz="1600" b="1" dirty="0">
                <a:solidFill>
                  <a:schemeClr val="accent2">
                    <a:lumMod val="50000"/>
                  </a:schemeClr>
                </a:solidFill>
                <a:latin typeface="BIZ UDPゴシック" panose="020B0400000000000000" pitchFamily="50" charset="-128"/>
                <a:ea typeface="BIZ UDPゴシック" panose="020B0400000000000000" pitchFamily="50" charset="-128"/>
              </a:rPr>
              <a:t>揺るがない、大胆な信仰のために</a:t>
            </a:r>
            <a:b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苦しみの中にあって、クリスチャンたちが慰めと平安、希望に満たされ、</a:t>
            </a:r>
            <a:endParaRPr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信仰に堅く立ち、大胆に福音を伝え続けるように祈りましょう。</a:t>
            </a:r>
          </a:p>
          <a:p>
            <a:r>
              <a:rPr lang="en-US" altLang="ja-JP" sz="1600" b="1" dirty="0">
                <a:solidFill>
                  <a:schemeClr val="accent2">
                    <a:lumMod val="50000"/>
                  </a:schemeClr>
                </a:solidFill>
                <a:latin typeface="BIZ UDPゴシック" panose="020B0400000000000000" pitchFamily="50" charset="-128"/>
                <a:ea typeface="BIZ UDPゴシック" panose="020B0400000000000000" pitchFamily="50" charset="-128"/>
              </a:rPr>
              <a:t>3. </a:t>
            </a:r>
            <a:r>
              <a:rPr lang="ja-JP" altLang="en-US" sz="1600" b="1" dirty="0">
                <a:solidFill>
                  <a:schemeClr val="accent2">
                    <a:lumMod val="50000"/>
                  </a:schemeClr>
                </a:solidFill>
                <a:latin typeface="BIZ UDPゴシック" panose="020B0400000000000000" pitchFamily="50" charset="-128"/>
                <a:ea typeface="BIZ UDPゴシック" panose="020B0400000000000000" pitchFamily="50" charset="-128"/>
              </a:rPr>
              <a:t>世界中の教会が共に立ち上がれるために</a:t>
            </a:r>
            <a:b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迫害されているキリストにある兄弟姉妹の苦しみに、世界中の教会が目</a:t>
            </a:r>
            <a:endParaRPr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を覚まし、熱心な祈りと実際的支援、そして信仰の自由のために働くよ</a:t>
            </a:r>
            <a:endParaRPr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2">
                    <a:lumMod val="50000"/>
                  </a:schemeClr>
                </a:solidFill>
                <a:latin typeface="BIZ UDPゴシック" panose="020B0400000000000000" pitchFamily="50" charset="-128"/>
                <a:ea typeface="BIZ UDPゴシック" panose="020B0400000000000000" pitchFamily="50" charset="-128"/>
              </a:rPr>
              <a:t>　　うに祈りましょう。</a:t>
            </a:r>
            <a:endParaRPr lang="en-US" altLang="ja-JP" sz="1600" dirty="0">
              <a:solidFill>
                <a:schemeClr val="accent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59171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B9A42-19F2-3011-CBF0-060DDFC8A418}"/>
              </a:ext>
            </a:extLst>
          </p:cNvPr>
          <p:cNvSpPr>
            <a:spLocks noGrp="1"/>
          </p:cNvSpPr>
          <p:nvPr>
            <p:ph type="title"/>
          </p:nvPr>
        </p:nvSpPr>
        <p:spPr/>
        <p:txBody>
          <a:bodyPr/>
          <a:lstStyle/>
          <a:p>
            <a:endParaRPr lang="en-US"/>
          </a:p>
        </p:txBody>
      </p:sp>
      <p:pic>
        <p:nvPicPr>
          <p:cNvPr id="5" name="Content Placeholder 4" descr="A close-up of a person on her back&#10;&#10;AI-generated content may be incorrect.">
            <a:extLst>
              <a:ext uri="{FF2B5EF4-FFF2-40B4-BE49-F238E27FC236}">
                <a16:creationId xmlns:a16="http://schemas.microsoft.com/office/drawing/2014/main" id="{AF85D7AB-B661-27D5-A51F-504CAEC15DA5}"/>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457EADEA-8273-FD91-59CC-CD2768505AED}"/>
              </a:ext>
            </a:extLst>
          </p:cNvPr>
          <p:cNvSpPr txBox="1"/>
          <p:nvPr/>
        </p:nvSpPr>
        <p:spPr>
          <a:xfrm>
            <a:off x="518474" y="299839"/>
            <a:ext cx="4223995" cy="523220"/>
          </a:xfrm>
          <a:prstGeom prst="rect">
            <a:avLst/>
          </a:prstGeom>
          <a:solidFill>
            <a:schemeClr val="bg1">
              <a:lumMod val="95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（１）中央アジア・東アジア</a:t>
            </a:r>
          </a:p>
        </p:txBody>
      </p:sp>
      <p:sp>
        <p:nvSpPr>
          <p:cNvPr id="4" name="四角形: 角を丸くする 3">
            <a:extLst>
              <a:ext uri="{FF2B5EF4-FFF2-40B4-BE49-F238E27FC236}">
                <a16:creationId xmlns:a16="http://schemas.microsoft.com/office/drawing/2014/main" id="{2AEE2BDC-90F9-B9F8-C695-A26A6C803DDE}"/>
              </a:ext>
            </a:extLst>
          </p:cNvPr>
          <p:cNvSpPr/>
          <p:nvPr/>
        </p:nvSpPr>
        <p:spPr>
          <a:xfrm>
            <a:off x="518474" y="3429000"/>
            <a:ext cx="6476215" cy="3136934"/>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ゴシック" panose="020B0400000000000000" pitchFamily="49" charset="-128"/>
                <a:ea typeface="BIZ UDゴシック" panose="020B0400000000000000" pitchFamily="49" charset="-128"/>
              </a:rPr>
              <a:t>パキスタン、中国、北朝鮮、ネパール、アフガニスタン、アルメニア、ウズベキスタン、カザフスタン、トルクメニスタン、カブール、キルギス、タジキスタン</a:t>
            </a:r>
            <a:endParaRPr lang="en-US" altLang="ja-JP" dirty="0">
              <a:solidFill>
                <a:schemeClr val="tx1"/>
              </a:solidFill>
              <a:latin typeface="BIZ UDゴシック" panose="020B0400000000000000" pitchFamily="49" charset="-128"/>
              <a:ea typeface="BIZ UDゴシック" panose="020B0400000000000000" pitchFamily="49" charset="-128"/>
            </a:endParaRPr>
          </a:p>
          <a:p>
            <a:endParaRPr lang="en-US" altLang="ja-JP" dirty="0">
              <a:solidFill>
                <a:schemeClr val="tx1"/>
              </a:solidFill>
              <a:latin typeface="BIZ UDゴシック" panose="020B0400000000000000" pitchFamily="49" charset="-128"/>
              <a:ea typeface="BIZ UDゴシック" panose="020B0400000000000000" pitchFamily="49" charset="-128"/>
            </a:endParaRPr>
          </a:p>
          <a:p>
            <a:r>
              <a:rPr lang="ja-JP" altLang="en-US" dirty="0">
                <a:solidFill>
                  <a:schemeClr val="tx1"/>
                </a:solidFill>
                <a:latin typeface="BIZ UDゴシック" panose="020B0400000000000000" pitchFamily="49" charset="-128"/>
                <a:ea typeface="BIZ UDゴシック" panose="020B0400000000000000" pitchFamily="49" charset="-128"/>
              </a:rPr>
              <a:t>祈りの焦点：権威主義体制への抵抗</a:t>
            </a:r>
            <a:endParaRPr lang="en-US" altLang="ja-JP" dirty="0">
              <a:solidFill>
                <a:schemeClr val="tx1"/>
              </a:solidFill>
              <a:latin typeface="BIZ UDゴシック" panose="020B0400000000000000" pitchFamily="49" charset="-128"/>
              <a:ea typeface="BIZ UDゴシック" panose="020B0400000000000000" pitchFamily="49" charset="-128"/>
            </a:endParaRPr>
          </a:p>
          <a:p>
            <a:r>
              <a:rPr lang="ja-JP" altLang="en-US" dirty="0">
                <a:solidFill>
                  <a:schemeClr val="tx1"/>
                </a:solidFill>
                <a:latin typeface="BIZ UDPゴシック" panose="020B0400000000000000" pitchFamily="50" charset="-128"/>
                <a:ea typeface="BIZ UDPゴシック" panose="020B0400000000000000" pitchFamily="50" charset="-128"/>
              </a:rPr>
              <a:t>　権威主義体制は　、絶え間なく人々を監視し、思想統制を行い、そして宗教的抑圧によって国民を支配しています。</a:t>
            </a:r>
            <a:br>
              <a:rPr lang="ja-JP" altLang="en-US"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　この地域のクリスチャンたちは、信仰の自由に対する厳しい制限と法的な規制のもとに置かれ、しばしば隠れて礼拝を行わなければなりません。</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817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DA569-DDAA-E63E-6F53-E2329728AAFA}"/>
              </a:ext>
            </a:extLst>
          </p:cNvPr>
          <p:cNvSpPr>
            <a:spLocks noGrp="1"/>
          </p:cNvSpPr>
          <p:nvPr>
            <p:ph type="title"/>
          </p:nvPr>
        </p:nvSpPr>
        <p:spPr/>
        <p:txBody>
          <a:bodyPr/>
          <a:lstStyle/>
          <a:p>
            <a:endParaRPr lang="en-US"/>
          </a:p>
        </p:txBody>
      </p:sp>
      <p:pic>
        <p:nvPicPr>
          <p:cNvPr id="5" name="Content Placeholder 4" descr="A group of people standing together&#10;&#10;AI-generated content may be incorrect.">
            <a:extLst>
              <a:ext uri="{FF2B5EF4-FFF2-40B4-BE49-F238E27FC236}">
                <a16:creationId xmlns:a16="http://schemas.microsoft.com/office/drawing/2014/main" id="{26BC9CA0-3097-B317-DBF7-A72CF8D0B0BE}"/>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2E6540B4-40D3-A518-A56E-8DA8212BD43F}"/>
              </a:ext>
            </a:extLst>
          </p:cNvPr>
          <p:cNvSpPr txBox="1"/>
          <p:nvPr/>
        </p:nvSpPr>
        <p:spPr>
          <a:xfrm>
            <a:off x="215814" y="351878"/>
            <a:ext cx="4366696" cy="523220"/>
          </a:xfrm>
          <a:prstGeom prst="rect">
            <a:avLst/>
          </a:prstGeom>
          <a:solidFill>
            <a:schemeClr val="bg1"/>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（１）中央アジア・東アジア</a:t>
            </a:r>
          </a:p>
        </p:txBody>
      </p:sp>
      <p:sp>
        <p:nvSpPr>
          <p:cNvPr id="4" name="正方形/長方形 3">
            <a:extLst>
              <a:ext uri="{FF2B5EF4-FFF2-40B4-BE49-F238E27FC236}">
                <a16:creationId xmlns:a16="http://schemas.microsoft.com/office/drawing/2014/main" id="{EB1E7E7D-71D9-5825-4079-EF1569589DBB}"/>
              </a:ext>
            </a:extLst>
          </p:cNvPr>
          <p:cNvSpPr/>
          <p:nvPr/>
        </p:nvSpPr>
        <p:spPr>
          <a:xfrm>
            <a:off x="480767" y="3429000"/>
            <a:ext cx="6683604" cy="322632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b="1" dirty="0">
                <a:solidFill>
                  <a:schemeClr val="accent2">
                    <a:lumMod val="50000"/>
                  </a:schemeClr>
                </a:solidFill>
                <a:latin typeface="BIZ UDPゴシック" panose="020B0400000000000000" pitchFamily="50" charset="-128"/>
                <a:ea typeface="BIZ UDPゴシック" panose="020B0400000000000000" pitchFamily="50" charset="-128"/>
              </a:rPr>
              <a:t>祈りの課題</a:t>
            </a:r>
            <a:b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br>
            <a:r>
              <a:rPr lang="en-US" altLang="ja-JP" b="1" dirty="0">
                <a:solidFill>
                  <a:schemeClr val="accent2">
                    <a:lumMod val="50000"/>
                  </a:schemeClr>
                </a:solidFill>
                <a:latin typeface="BIZ UDPゴシック" panose="020B0400000000000000" pitchFamily="50" charset="-128"/>
                <a:ea typeface="BIZ UDPゴシック" panose="020B0400000000000000" pitchFamily="50" charset="-128"/>
              </a:rPr>
              <a:t>1. </a:t>
            </a:r>
            <a:r>
              <a:rPr lang="ja-JP" altLang="en-US" b="1" dirty="0">
                <a:solidFill>
                  <a:schemeClr val="accent2">
                    <a:lumMod val="50000"/>
                  </a:schemeClr>
                </a:solidFill>
                <a:latin typeface="BIZ UDPゴシック" panose="020B0400000000000000" pitchFamily="50" charset="-128"/>
                <a:ea typeface="BIZ UDPゴシック" panose="020B0400000000000000" pitchFamily="50" charset="-128"/>
              </a:rPr>
              <a:t>主のみ守りと信教の自由のために</a:t>
            </a:r>
            <a:endParaRPr lang="en-US" altLang="ja-JP" b="1"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　　隠れて信仰生活を送らなければならないクリスチャンの上に、</a:t>
            </a:r>
            <a:endParaRPr lang="en-US" altLang="ja-JP"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en-US" altLang="ja-JP" dirty="0">
                <a:solidFill>
                  <a:schemeClr val="accent2">
                    <a:lumMod val="50000"/>
                  </a:schemeClr>
                </a:solidFill>
                <a:latin typeface="BIZ UDPゴシック" panose="020B0400000000000000" pitchFamily="50" charset="-128"/>
                <a:ea typeface="BIZ UDPゴシック" panose="020B0400000000000000" pitchFamily="50" charset="-128"/>
              </a:rPr>
              <a:t>    </a:t>
            </a:r>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神さまのみ守りがあるように、信教の自由がもたらされるよう</a:t>
            </a:r>
            <a:endParaRPr lang="en-US" altLang="ja-JP"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　　に祈りましょう。</a:t>
            </a:r>
          </a:p>
          <a:p>
            <a:r>
              <a:rPr lang="en-US" altLang="ja-JP" b="1" dirty="0">
                <a:solidFill>
                  <a:schemeClr val="accent2">
                    <a:lumMod val="50000"/>
                  </a:schemeClr>
                </a:solidFill>
                <a:latin typeface="BIZ UDPゴシック" panose="020B0400000000000000" pitchFamily="50" charset="-128"/>
                <a:ea typeface="BIZ UDPゴシック" panose="020B0400000000000000" pitchFamily="50" charset="-128"/>
              </a:rPr>
              <a:t>2. </a:t>
            </a:r>
            <a:r>
              <a:rPr lang="ja-JP" altLang="en-US" b="1" dirty="0">
                <a:solidFill>
                  <a:schemeClr val="accent2">
                    <a:lumMod val="50000"/>
                  </a:schemeClr>
                </a:solidFill>
                <a:latin typeface="BIZ UDPゴシック" panose="020B0400000000000000" pitchFamily="50" charset="-128"/>
                <a:ea typeface="BIZ UDPゴシック" panose="020B0400000000000000" pitchFamily="50" charset="-128"/>
              </a:rPr>
              <a:t>忍耐と堅い信仰のために祈る</a:t>
            </a:r>
            <a:b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　　権威主義体制の中でも揺るがない信仰と力が、信徒一人ひと　</a:t>
            </a:r>
            <a:endParaRPr lang="en-US" altLang="ja-JP"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　　りに与えられるよう祈りましょう。</a:t>
            </a:r>
          </a:p>
          <a:p>
            <a:r>
              <a:rPr lang="en-US" altLang="ja-JP" b="1" dirty="0">
                <a:solidFill>
                  <a:schemeClr val="accent2">
                    <a:lumMod val="50000"/>
                  </a:schemeClr>
                </a:solidFill>
                <a:latin typeface="BIZ UDPゴシック" panose="020B0400000000000000" pitchFamily="50" charset="-128"/>
                <a:ea typeface="BIZ UDPゴシック" panose="020B0400000000000000" pitchFamily="50" charset="-128"/>
              </a:rPr>
              <a:t>3. </a:t>
            </a:r>
            <a:r>
              <a:rPr lang="ja-JP" altLang="en-US" b="1" dirty="0">
                <a:solidFill>
                  <a:schemeClr val="accent2">
                    <a:lumMod val="50000"/>
                  </a:schemeClr>
                </a:solidFill>
                <a:latin typeface="BIZ UDPゴシック" panose="020B0400000000000000" pitchFamily="50" charset="-128"/>
                <a:ea typeface="BIZ UDPゴシック" panose="020B0400000000000000" pitchFamily="50" charset="-128"/>
              </a:rPr>
              <a:t>たくましい教会の形成のために祈る</a:t>
            </a:r>
            <a:b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　中央アジア・東アジア全体に、困難の中にあって希望の灯をとも</a:t>
            </a:r>
            <a:endParaRPr lang="en-US" altLang="ja-JP"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dirty="0">
                <a:solidFill>
                  <a:schemeClr val="accent2">
                    <a:lumMod val="50000"/>
                  </a:schemeClr>
                </a:solidFill>
                <a:latin typeface="BIZ UDPゴシック" panose="020B0400000000000000" pitchFamily="50" charset="-128"/>
                <a:ea typeface="BIZ UDPゴシック" panose="020B0400000000000000" pitchFamily="50" charset="-128"/>
              </a:rPr>
              <a:t>　す教会、力強く成長する教会が育っていくように祈りましょう。</a:t>
            </a:r>
          </a:p>
        </p:txBody>
      </p:sp>
    </p:spTree>
    <p:extLst>
      <p:ext uri="{BB962C8B-B14F-4D97-AF65-F5344CB8AC3E}">
        <p14:creationId xmlns:p14="http://schemas.microsoft.com/office/powerpoint/2010/main" val="3473252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B766-DCAE-35DC-5C85-F971E1C99663}"/>
              </a:ext>
            </a:extLst>
          </p:cNvPr>
          <p:cNvSpPr>
            <a:spLocks noGrp="1"/>
          </p:cNvSpPr>
          <p:nvPr>
            <p:ph type="title"/>
          </p:nvPr>
        </p:nvSpPr>
        <p:spPr/>
        <p:txBody>
          <a:bodyPr/>
          <a:lstStyle/>
          <a:p>
            <a:endParaRPr lang="en-US"/>
          </a:p>
        </p:txBody>
      </p:sp>
      <p:pic>
        <p:nvPicPr>
          <p:cNvPr id="5" name="Content Placeholder 4" descr="A person with a map and text&#10;&#10;AI-generated content may be incorrect.">
            <a:extLst>
              <a:ext uri="{FF2B5EF4-FFF2-40B4-BE49-F238E27FC236}">
                <a16:creationId xmlns:a16="http://schemas.microsoft.com/office/drawing/2014/main" id="{18E2904F-709C-0B07-94A1-637F571C60A2}"/>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860F7CDF-2D24-2834-A70A-EC6102B52A9F}"/>
              </a:ext>
            </a:extLst>
          </p:cNvPr>
          <p:cNvSpPr txBox="1"/>
          <p:nvPr/>
        </p:nvSpPr>
        <p:spPr>
          <a:xfrm>
            <a:off x="197177" y="280284"/>
            <a:ext cx="4223995" cy="523220"/>
          </a:xfrm>
          <a:prstGeom prst="rect">
            <a:avLst/>
          </a:prstGeom>
          <a:solidFill>
            <a:schemeClr val="accent2">
              <a:lumMod val="40000"/>
              <a:lumOff val="60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（２）中東・北アフリカ</a:t>
            </a:r>
          </a:p>
        </p:txBody>
      </p:sp>
      <p:sp>
        <p:nvSpPr>
          <p:cNvPr id="4" name="四角形: 角を丸くする 3">
            <a:extLst>
              <a:ext uri="{FF2B5EF4-FFF2-40B4-BE49-F238E27FC236}">
                <a16:creationId xmlns:a16="http://schemas.microsoft.com/office/drawing/2014/main" id="{99C67AA0-00DA-D2AA-5AD0-DCAE69E03B8F}"/>
              </a:ext>
            </a:extLst>
          </p:cNvPr>
          <p:cNvSpPr/>
          <p:nvPr/>
        </p:nvSpPr>
        <p:spPr>
          <a:xfrm>
            <a:off x="339366" y="3120271"/>
            <a:ext cx="6806152" cy="357275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エジプト、シリア、イラン、イラク、ヨルダン、イエメン、イスラエル、パレスチナ、トルコ、モロッコ、アルジェリア、チュニジア、リビア、オマーン、サウジアラビア、</a:t>
            </a:r>
            <a:r>
              <a:rPr lang="en-US" altLang="ja-JP" dirty="0">
                <a:solidFill>
                  <a:schemeClr val="tx1"/>
                </a:solidFill>
                <a:latin typeface="BIZ UDPゴシック" panose="020B0400000000000000" pitchFamily="50" charset="-128"/>
                <a:ea typeface="BIZ UDPゴシック" panose="020B0400000000000000" pitchFamily="50" charset="-128"/>
              </a:rPr>
              <a:t>UAE</a:t>
            </a:r>
            <a:r>
              <a:rPr lang="ja-JP" altLang="en-US" dirty="0">
                <a:solidFill>
                  <a:schemeClr val="tx1"/>
                </a:solidFill>
                <a:latin typeface="BIZ UDPゴシック" panose="020B0400000000000000" pitchFamily="50" charset="-128"/>
                <a:ea typeface="BIZ UDPゴシック" panose="020B0400000000000000" pitchFamily="50" charset="-128"/>
              </a:rPr>
              <a:t>、クウェート、レバノン</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lang="ja-JP" altLang="en-US" dirty="0">
              <a:solidFill>
                <a:schemeClr val="tx1"/>
              </a:solidFill>
              <a:latin typeface="BIZ UDPゴシック" panose="020B0400000000000000" pitchFamily="50" charset="-128"/>
              <a:ea typeface="BIZ UDPゴシック" panose="020B0400000000000000" pitchFamily="50" charset="-128"/>
            </a:endParaRPr>
          </a:p>
          <a:p>
            <a:r>
              <a:rPr lang="ja-JP" altLang="en-US" b="1" dirty="0">
                <a:solidFill>
                  <a:schemeClr val="tx1"/>
                </a:solidFill>
                <a:latin typeface="BIZ UDPゴシック" panose="020B0400000000000000" pitchFamily="50" charset="-128"/>
                <a:ea typeface="BIZ UDPゴシック" panose="020B0400000000000000" pitchFamily="50" charset="-128"/>
              </a:rPr>
              <a:t>祈りの焦点：キリスト者の避難流出を止める</a:t>
            </a:r>
          </a:p>
          <a:p>
            <a:r>
              <a:rPr lang="ja-JP" altLang="en-US" dirty="0">
                <a:solidFill>
                  <a:schemeClr val="tx1"/>
                </a:solidFill>
                <a:latin typeface="BIZ UDPゴシック" panose="020B0400000000000000" pitchFamily="50" charset="-128"/>
                <a:ea typeface="BIZ UDPゴシック" panose="020B0400000000000000" pitchFamily="50" charset="-128"/>
              </a:rPr>
              <a:t>　イスラム教が支配的な中東・北アフリカでは、クリスチャンは信仰のゆえに厳しい制限、差別、暴力にさらされています。</a:t>
            </a:r>
            <a:br>
              <a:rPr lang="ja-JP" altLang="en-US"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　ジハード主義の台頭、内戦、権威主義政権による破壊によって、何百万ものクリスチャンが故郷を追われています。それにより、これら地域での教会の存続、将来が脅かされています。</a:t>
            </a:r>
          </a:p>
        </p:txBody>
      </p:sp>
    </p:spTree>
    <p:extLst>
      <p:ext uri="{BB962C8B-B14F-4D97-AF65-F5344CB8AC3E}">
        <p14:creationId xmlns:p14="http://schemas.microsoft.com/office/powerpoint/2010/main" val="40398023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29A70-8B45-DF8F-817D-EE231E6E482B}"/>
              </a:ext>
            </a:extLst>
          </p:cNvPr>
          <p:cNvSpPr>
            <a:spLocks noGrp="1"/>
          </p:cNvSpPr>
          <p:nvPr>
            <p:ph type="title"/>
          </p:nvPr>
        </p:nvSpPr>
        <p:spPr/>
        <p:txBody>
          <a:bodyPr/>
          <a:lstStyle/>
          <a:p>
            <a:endParaRPr lang="en-US"/>
          </a:p>
        </p:txBody>
      </p:sp>
      <p:pic>
        <p:nvPicPr>
          <p:cNvPr id="5" name="Content Placeholder 4" descr="A person in a pink dress and a book&#10;&#10;AI-generated content may be incorrect.">
            <a:extLst>
              <a:ext uri="{FF2B5EF4-FFF2-40B4-BE49-F238E27FC236}">
                <a16:creationId xmlns:a16="http://schemas.microsoft.com/office/drawing/2014/main" id="{15BCECB3-37E0-83EA-03F5-7E621D74C80A}"/>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3A813556-4F88-23BC-8CE5-E81657B78892}"/>
              </a:ext>
            </a:extLst>
          </p:cNvPr>
          <p:cNvSpPr txBox="1"/>
          <p:nvPr/>
        </p:nvSpPr>
        <p:spPr>
          <a:xfrm>
            <a:off x="197177" y="280284"/>
            <a:ext cx="4223995" cy="523220"/>
          </a:xfrm>
          <a:prstGeom prst="rect">
            <a:avLst/>
          </a:prstGeom>
          <a:solidFill>
            <a:schemeClr val="accent2">
              <a:lumMod val="40000"/>
              <a:lumOff val="60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中東・北アフリカ</a:t>
            </a:r>
          </a:p>
        </p:txBody>
      </p:sp>
      <p:sp>
        <p:nvSpPr>
          <p:cNvPr id="6" name="正方形/長方形 5">
            <a:extLst>
              <a:ext uri="{FF2B5EF4-FFF2-40B4-BE49-F238E27FC236}">
                <a16:creationId xmlns:a16="http://schemas.microsoft.com/office/drawing/2014/main" id="{00B521FB-B1DF-4ED6-14FE-F01652DDFBC4}"/>
              </a:ext>
            </a:extLst>
          </p:cNvPr>
          <p:cNvSpPr/>
          <p:nvPr/>
        </p:nvSpPr>
        <p:spPr>
          <a:xfrm>
            <a:off x="480767" y="3110845"/>
            <a:ext cx="6683604" cy="35444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祈りの課題</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1.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クリスチャンの回復と証しのために</a:t>
            </a:r>
            <a:endPar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避難を余儀なくされている何百万ものクリスチャンが、生活を</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rPr>
              <a:t>    </a:t>
            </a: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再建できるように、キリストの光として生きることができるよ</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うに祈りましょう。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2.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安定と安全のために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クリスチャンと教会を破壊しようとする圧迫が終わるように、</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故郷に留まっているクリスチャンを神さまが守ってくださるよ</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うに祈りましょう。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3.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地下教会のために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急速に成長する地下教会のために、特にイスラム教から改宗し</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た人々の上に神の力が注がれて、迫害から守られつつ、大胆に</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福音を語り続けることができるように祈りましょう。</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895868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C98E4-5743-96AA-DD53-4EA42237BB39}"/>
              </a:ext>
            </a:extLst>
          </p:cNvPr>
          <p:cNvSpPr>
            <a:spLocks noGrp="1"/>
          </p:cNvSpPr>
          <p:nvPr>
            <p:ph type="title"/>
          </p:nvPr>
        </p:nvSpPr>
        <p:spPr/>
        <p:txBody>
          <a:bodyPr/>
          <a:lstStyle/>
          <a:p>
            <a:endParaRPr lang="en-US"/>
          </a:p>
        </p:txBody>
      </p:sp>
      <p:pic>
        <p:nvPicPr>
          <p:cNvPr id="5" name="Content Placeholder 4" descr="A person in a black shirt&#10;&#10;AI-generated content may be incorrect.">
            <a:extLst>
              <a:ext uri="{FF2B5EF4-FFF2-40B4-BE49-F238E27FC236}">
                <a16:creationId xmlns:a16="http://schemas.microsoft.com/office/drawing/2014/main" id="{5902A59F-1D4E-0974-2B5F-C78A2B18EDFD}"/>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02300A17-F1FD-EAEA-44D5-E84CD4957FC3}"/>
              </a:ext>
            </a:extLst>
          </p:cNvPr>
          <p:cNvSpPr txBox="1"/>
          <p:nvPr/>
        </p:nvSpPr>
        <p:spPr>
          <a:xfrm>
            <a:off x="206604" y="270857"/>
            <a:ext cx="3818641" cy="523220"/>
          </a:xfrm>
          <a:prstGeom prst="rect">
            <a:avLst/>
          </a:prstGeom>
          <a:solidFill>
            <a:schemeClr val="bg1">
              <a:lumMod val="85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（３）東南アジア</a:t>
            </a:r>
          </a:p>
        </p:txBody>
      </p:sp>
      <p:sp>
        <p:nvSpPr>
          <p:cNvPr id="6" name="四角形: 角を丸くする 5">
            <a:extLst>
              <a:ext uri="{FF2B5EF4-FFF2-40B4-BE49-F238E27FC236}">
                <a16:creationId xmlns:a16="http://schemas.microsoft.com/office/drawing/2014/main" id="{1D3C1A61-67A0-99CC-5A03-9810216B5B72}"/>
              </a:ext>
            </a:extLst>
          </p:cNvPr>
          <p:cNvSpPr/>
          <p:nvPr/>
        </p:nvSpPr>
        <p:spPr>
          <a:xfrm>
            <a:off x="339366" y="2686639"/>
            <a:ext cx="6806152" cy="400639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インド、ベトナム、ブータン、インドネシア、ミャンマー、マレーシア、フィリピン、バングラデシュ、タイ、ラオス、カンボジア</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lang="ja-JP" altLang="en-US" dirty="0">
              <a:solidFill>
                <a:schemeClr val="tx1"/>
              </a:solidFill>
              <a:latin typeface="BIZ UDPゴシック" panose="020B0400000000000000" pitchFamily="50" charset="-128"/>
              <a:ea typeface="BIZ UDPゴシック" panose="020B0400000000000000" pitchFamily="50" charset="-128"/>
            </a:endParaRPr>
          </a:p>
          <a:p>
            <a:r>
              <a:rPr lang="ja-JP" altLang="en-US" b="1" dirty="0">
                <a:solidFill>
                  <a:schemeClr val="tx1"/>
                </a:solidFill>
                <a:latin typeface="BIZ UDPゴシック" panose="020B0400000000000000" pitchFamily="50" charset="-128"/>
                <a:ea typeface="BIZ UDPゴシック" panose="020B0400000000000000" pitchFamily="50" charset="-128"/>
              </a:rPr>
              <a:t>祈りの焦点：宗教によるナショナリズムの克服</a:t>
            </a:r>
          </a:p>
          <a:p>
            <a:r>
              <a:rPr lang="ja-JP" altLang="en-US" dirty="0">
                <a:solidFill>
                  <a:schemeClr val="tx1"/>
                </a:solidFill>
                <a:latin typeface="BIZ UDPゴシック" panose="020B0400000000000000" pitchFamily="50" charset="-128"/>
                <a:ea typeface="BIZ UDPゴシック" panose="020B0400000000000000" pitchFamily="50" charset="-128"/>
              </a:rPr>
              <a:t>　宗教によるナショナリズムにより、特にインドなどでクリスチャンたちが根絶やしにされようとしています。</a:t>
            </a:r>
            <a:br>
              <a:rPr lang="ja-JP" altLang="en-US"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　ヒンズー至上主義者の人々は他宗教への憎しみを常態化させ、教育やメディアを支配しています。冒涜罪の法律は、クリスチャンに不当に適用され、彼らは社会的圧力や嫌がらせ、破壊行為の標的となっています。</a:t>
            </a:r>
          </a:p>
        </p:txBody>
      </p:sp>
    </p:spTree>
    <p:extLst>
      <p:ext uri="{BB962C8B-B14F-4D97-AF65-F5344CB8AC3E}">
        <p14:creationId xmlns:p14="http://schemas.microsoft.com/office/powerpoint/2010/main" val="89447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5DF7A-91EE-4F0A-E97F-F170A9C85576}"/>
              </a:ext>
            </a:extLst>
          </p:cNvPr>
          <p:cNvSpPr>
            <a:spLocks noGrp="1"/>
          </p:cNvSpPr>
          <p:nvPr>
            <p:ph type="title"/>
          </p:nvPr>
        </p:nvSpPr>
        <p:spPr/>
        <p:txBody>
          <a:bodyPr/>
          <a:lstStyle/>
          <a:p>
            <a:endParaRPr lang="en-US"/>
          </a:p>
        </p:txBody>
      </p:sp>
      <p:pic>
        <p:nvPicPr>
          <p:cNvPr id="5" name="Content Placeholder 4" descr="A person and children smiling&#10;&#10;AI-generated content may be incorrect.">
            <a:extLst>
              <a:ext uri="{FF2B5EF4-FFF2-40B4-BE49-F238E27FC236}">
                <a16:creationId xmlns:a16="http://schemas.microsoft.com/office/drawing/2014/main" id="{DD4F61E3-5E9E-76CE-800E-3F9EC3D5BDF3}"/>
              </a:ext>
            </a:extLst>
          </p:cNvPr>
          <p:cNvPicPr>
            <a:picLocks noGrp="1" noChangeAspect="1"/>
          </p:cNvPicPr>
          <p:nvPr>
            <p:ph idx="1"/>
          </p:nvPr>
        </p:nvPicPr>
        <p:blipFill>
          <a:blip r:embed="rId2"/>
          <a:stretch>
            <a:fillRect/>
          </a:stretch>
        </p:blipFill>
        <p:spPr>
          <a:xfrm>
            <a:off x="0" y="0"/>
            <a:ext cx="12192000" cy="6858000"/>
          </a:xfrm>
        </p:spPr>
      </p:pic>
      <p:sp>
        <p:nvSpPr>
          <p:cNvPr id="6" name="テキスト ボックス 5">
            <a:extLst>
              <a:ext uri="{FF2B5EF4-FFF2-40B4-BE49-F238E27FC236}">
                <a16:creationId xmlns:a16="http://schemas.microsoft.com/office/drawing/2014/main" id="{4FC906F2-7B46-67F9-F3BC-27880A133245}"/>
              </a:ext>
            </a:extLst>
          </p:cNvPr>
          <p:cNvSpPr txBox="1"/>
          <p:nvPr/>
        </p:nvSpPr>
        <p:spPr>
          <a:xfrm>
            <a:off x="206604" y="270857"/>
            <a:ext cx="3818641" cy="523220"/>
          </a:xfrm>
          <a:prstGeom prst="rect">
            <a:avLst/>
          </a:prstGeom>
          <a:solidFill>
            <a:schemeClr val="bg1">
              <a:lumMod val="85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（３）東南アジア</a:t>
            </a:r>
          </a:p>
        </p:txBody>
      </p:sp>
      <p:sp>
        <p:nvSpPr>
          <p:cNvPr id="7" name="正方形/長方形 6">
            <a:extLst>
              <a:ext uri="{FF2B5EF4-FFF2-40B4-BE49-F238E27FC236}">
                <a16:creationId xmlns:a16="http://schemas.microsoft.com/office/drawing/2014/main" id="{C4A8EE89-DB7A-C4FD-C553-2827D9D33BD1}"/>
              </a:ext>
            </a:extLst>
          </p:cNvPr>
          <p:cNvSpPr/>
          <p:nvPr/>
        </p:nvSpPr>
        <p:spPr>
          <a:xfrm>
            <a:off x="407195" y="2827065"/>
            <a:ext cx="6683604" cy="35444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祈りの課題</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1.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宗教的ナショナリズムに屈しないように</a:t>
            </a:r>
            <a:endPar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東南アジアで、クリスチャン共同体を圧迫する宗教的ナショナリ</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ズムと多数派主義が弱体化し、やがて取り除かれるよう祈りま</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2.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み守りと安全のために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暴力を受けているクリスチャンのために、彼らの避難場所のために、</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安全が確保されるよう祈りましょう。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3.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教会が強められ、成長するために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教会が強められ、信仰に堅く立ち、差別と闘い、キリストの光を広く</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輝かせることができますよう祈りましょう。</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19062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5ED87-1CB9-11BD-F3B6-7E7F653EDFE0}"/>
              </a:ext>
            </a:extLst>
          </p:cNvPr>
          <p:cNvSpPr>
            <a:spLocks noGrp="1"/>
          </p:cNvSpPr>
          <p:nvPr>
            <p:ph type="title"/>
          </p:nvPr>
        </p:nvSpPr>
        <p:spPr/>
        <p:txBody>
          <a:bodyPr/>
          <a:lstStyle/>
          <a:p>
            <a:endParaRPr lang="en-US"/>
          </a:p>
        </p:txBody>
      </p:sp>
      <p:pic>
        <p:nvPicPr>
          <p:cNvPr id="5" name="Content Placeholder 4" descr="A person clapping his hands&#10;&#10;AI-generated content may be incorrect.">
            <a:extLst>
              <a:ext uri="{FF2B5EF4-FFF2-40B4-BE49-F238E27FC236}">
                <a16:creationId xmlns:a16="http://schemas.microsoft.com/office/drawing/2014/main" id="{A4318886-2A4A-57C4-F581-334AE47A6588}"/>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AF029727-65AF-21D4-388A-3FB72B76992C}"/>
              </a:ext>
            </a:extLst>
          </p:cNvPr>
          <p:cNvSpPr txBox="1"/>
          <p:nvPr/>
        </p:nvSpPr>
        <p:spPr>
          <a:xfrm>
            <a:off x="197177" y="280284"/>
            <a:ext cx="4542989" cy="523220"/>
          </a:xfrm>
          <a:prstGeom prst="rect">
            <a:avLst/>
          </a:prstGeom>
          <a:solidFill>
            <a:schemeClr val="accent2">
              <a:lumMod val="40000"/>
              <a:lumOff val="60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（４）サハラ以南のアフリカ</a:t>
            </a:r>
          </a:p>
        </p:txBody>
      </p:sp>
      <p:sp>
        <p:nvSpPr>
          <p:cNvPr id="4" name="四角形: 角を丸くする 3">
            <a:extLst>
              <a:ext uri="{FF2B5EF4-FFF2-40B4-BE49-F238E27FC236}">
                <a16:creationId xmlns:a16="http://schemas.microsoft.com/office/drawing/2014/main" id="{F85E29C3-10B9-69D9-78E2-D1F6843CECC5}"/>
              </a:ext>
            </a:extLst>
          </p:cNvPr>
          <p:cNvSpPr/>
          <p:nvPr/>
        </p:nvSpPr>
        <p:spPr>
          <a:xfrm>
            <a:off x="339366" y="3120271"/>
            <a:ext cx="6806152" cy="3572759"/>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ナイジェリア、チャド、スーダン、ブルキナファソ、マリ、コンゴ民主共和国、エチオピア、ソマリア、カメルーン、中央アフリカ共和国、ニジェール、モーリタニア、セネガル</a:t>
            </a:r>
            <a:endParaRPr lang="en-US" altLang="ja-JP" dirty="0">
              <a:solidFill>
                <a:schemeClr val="tx1"/>
              </a:solidFill>
              <a:latin typeface="BIZ UDPゴシック" panose="020B0400000000000000" pitchFamily="50" charset="-128"/>
              <a:ea typeface="BIZ UDPゴシック" panose="020B0400000000000000" pitchFamily="50" charset="-128"/>
            </a:endParaRPr>
          </a:p>
          <a:p>
            <a:endParaRPr lang="ja-JP" altLang="en-US" dirty="0">
              <a:solidFill>
                <a:schemeClr val="tx1"/>
              </a:solidFill>
              <a:latin typeface="BIZ UDPゴシック" panose="020B0400000000000000" pitchFamily="50" charset="-128"/>
              <a:ea typeface="BIZ UDPゴシック" panose="020B0400000000000000" pitchFamily="50" charset="-128"/>
            </a:endParaRPr>
          </a:p>
          <a:p>
            <a:r>
              <a:rPr lang="ja-JP" altLang="en-US" b="1" dirty="0">
                <a:solidFill>
                  <a:schemeClr val="tx1"/>
                </a:solidFill>
                <a:latin typeface="BIZ UDPゴシック" panose="020B0400000000000000" pitchFamily="50" charset="-128"/>
                <a:ea typeface="BIZ UDPゴシック" panose="020B0400000000000000" pitchFamily="50" charset="-128"/>
              </a:rPr>
              <a:t>祈りの焦点：暴力と過激主義が後退するように</a:t>
            </a:r>
          </a:p>
          <a:p>
            <a:r>
              <a:rPr lang="ja-JP" altLang="en-US" dirty="0">
                <a:solidFill>
                  <a:schemeClr val="tx1"/>
                </a:solidFill>
                <a:latin typeface="BIZ UDPゴシック" panose="020B0400000000000000" pitchFamily="50" charset="-128"/>
                <a:ea typeface="BIZ UDPゴシック" panose="020B0400000000000000" pitchFamily="50" charset="-128"/>
              </a:rPr>
              <a:t>　イスラム国（</a:t>
            </a:r>
            <a:r>
              <a:rPr lang="en-US" altLang="ja-JP" dirty="0">
                <a:solidFill>
                  <a:schemeClr val="tx1"/>
                </a:solidFill>
                <a:latin typeface="BIZ UDPゴシック" panose="020B0400000000000000" pitchFamily="50" charset="-128"/>
                <a:ea typeface="BIZ UDPゴシック" panose="020B0400000000000000" pitchFamily="50" charset="-128"/>
              </a:rPr>
              <a:t>IS</a:t>
            </a:r>
            <a:r>
              <a:rPr lang="ja-JP" altLang="en-US" dirty="0">
                <a:solidFill>
                  <a:schemeClr val="tx1"/>
                </a:solidFill>
                <a:latin typeface="BIZ UDPゴシック" panose="020B0400000000000000" pitchFamily="50" charset="-128"/>
                <a:ea typeface="BIZ UDPゴシック" panose="020B0400000000000000" pitchFamily="50" charset="-128"/>
              </a:rPr>
              <a:t>）やアルカイーダの拡大により、イスラム過激派組織が国際的に広がりました。教育を受けていない若者、失業者が、これらの過激派に取り込まれています。</a:t>
            </a:r>
            <a:br>
              <a:rPr lang="ja-JP" altLang="en-US" dirty="0">
                <a:solidFill>
                  <a:schemeClr val="tx1"/>
                </a:solidFill>
                <a:latin typeface="BIZ UDPゴシック" panose="020B0400000000000000" pitchFamily="50" charset="-128"/>
                <a:ea typeface="BIZ UDPゴシック" panose="020B0400000000000000" pitchFamily="50" charset="-128"/>
              </a:rPr>
            </a:br>
            <a:r>
              <a:rPr lang="ja-JP" altLang="en-US" dirty="0">
                <a:solidFill>
                  <a:schemeClr val="tx1"/>
                </a:solidFill>
                <a:latin typeface="BIZ UDPゴシック" panose="020B0400000000000000" pitchFamily="50" charset="-128"/>
                <a:ea typeface="BIZ UDPゴシック" panose="020B0400000000000000" pitchFamily="50" charset="-128"/>
              </a:rPr>
              <a:t>　イスラム過激主義、政治的不安的、民族紛争、資源不足によって、クリスチャンと教会への迫害が激化しています。</a:t>
            </a:r>
          </a:p>
        </p:txBody>
      </p:sp>
    </p:spTree>
    <p:extLst>
      <p:ext uri="{BB962C8B-B14F-4D97-AF65-F5344CB8AC3E}">
        <p14:creationId xmlns:p14="http://schemas.microsoft.com/office/powerpoint/2010/main" val="1286425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BF43-6D32-21CE-8FEB-DD90627A4F3D}"/>
              </a:ext>
            </a:extLst>
          </p:cNvPr>
          <p:cNvSpPr>
            <a:spLocks noGrp="1"/>
          </p:cNvSpPr>
          <p:nvPr>
            <p:ph type="title"/>
          </p:nvPr>
        </p:nvSpPr>
        <p:spPr/>
        <p:txBody>
          <a:bodyPr/>
          <a:lstStyle/>
          <a:p>
            <a:endParaRPr lang="en-US"/>
          </a:p>
        </p:txBody>
      </p:sp>
      <p:pic>
        <p:nvPicPr>
          <p:cNvPr id="5" name="Content Placeholder 4" descr="A person in a traditional dress&#10;&#10;AI-generated content may be incorrect.">
            <a:extLst>
              <a:ext uri="{FF2B5EF4-FFF2-40B4-BE49-F238E27FC236}">
                <a16:creationId xmlns:a16="http://schemas.microsoft.com/office/drawing/2014/main" id="{CC9449EE-6B0F-7F5E-F26E-9A18CC5DC853}"/>
              </a:ext>
            </a:extLst>
          </p:cNvPr>
          <p:cNvPicPr>
            <a:picLocks noGrp="1" noChangeAspect="1"/>
          </p:cNvPicPr>
          <p:nvPr>
            <p:ph idx="1"/>
          </p:nvPr>
        </p:nvPicPr>
        <p:blipFill>
          <a:blip r:embed="rId2"/>
          <a:stretch>
            <a:fillRect/>
          </a:stretch>
        </p:blipFill>
        <p:spPr>
          <a:xfrm>
            <a:off x="0" y="0"/>
            <a:ext cx="12192000" cy="6858000"/>
          </a:xfrm>
        </p:spPr>
      </p:pic>
      <p:sp>
        <p:nvSpPr>
          <p:cNvPr id="3" name="テキスト ボックス 2">
            <a:extLst>
              <a:ext uri="{FF2B5EF4-FFF2-40B4-BE49-F238E27FC236}">
                <a16:creationId xmlns:a16="http://schemas.microsoft.com/office/drawing/2014/main" id="{AEE7190A-DC82-E1A4-A4E6-A74117603795}"/>
              </a:ext>
            </a:extLst>
          </p:cNvPr>
          <p:cNvSpPr txBox="1"/>
          <p:nvPr/>
        </p:nvSpPr>
        <p:spPr>
          <a:xfrm>
            <a:off x="197177" y="280284"/>
            <a:ext cx="4616561" cy="523220"/>
          </a:xfrm>
          <a:prstGeom prst="rect">
            <a:avLst/>
          </a:prstGeom>
          <a:solidFill>
            <a:schemeClr val="accent2">
              <a:lumMod val="40000"/>
              <a:lumOff val="60000"/>
            </a:schemeClr>
          </a:solidFill>
        </p:spPr>
        <p:txBody>
          <a:bodyPr wrap="squar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（４）サハラ以南のアフリカ</a:t>
            </a:r>
          </a:p>
        </p:txBody>
      </p:sp>
      <p:sp>
        <p:nvSpPr>
          <p:cNvPr id="7" name="正方形/長方形 6">
            <a:extLst>
              <a:ext uri="{FF2B5EF4-FFF2-40B4-BE49-F238E27FC236}">
                <a16:creationId xmlns:a16="http://schemas.microsoft.com/office/drawing/2014/main" id="{BCC701C7-0BCE-9D1D-05F9-A580C0EE184B}"/>
              </a:ext>
            </a:extLst>
          </p:cNvPr>
          <p:cNvSpPr/>
          <p:nvPr/>
        </p:nvSpPr>
        <p:spPr>
          <a:xfrm>
            <a:off x="386175" y="3033237"/>
            <a:ext cx="6683604" cy="354447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祈りの課題</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1.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イスラム過激主義から守られるように</a:t>
            </a:r>
            <a:endPar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暴力を受けているクリスチャンに、神さまのみ守りがありますよう、</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イスラム過激主義の連鎖を断ち切る効果的な働きがすすみますよ</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うに祈りましょう。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2.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次世代とその信仰の成長のために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若い世代とすべてのクリスチャンが、迫害の中でも信仰を深められ、</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堅く立つことができるよう祈りましょう。</a:t>
            </a:r>
          </a:p>
          <a:p>
            <a:r>
              <a:rPr lang="en-US" altLang="ja-JP" sz="1700" b="1" dirty="0">
                <a:solidFill>
                  <a:schemeClr val="accent2">
                    <a:lumMod val="50000"/>
                  </a:schemeClr>
                </a:solidFill>
                <a:latin typeface="BIZ UDPゴシック" panose="020B0400000000000000" pitchFamily="50" charset="-128"/>
                <a:ea typeface="BIZ UDPゴシック" panose="020B0400000000000000" pitchFamily="50" charset="-128"/>
              </a:rPr>
              <a:t>3. </a:t>
            </a:r>
            <a:r>
              <a:rPr lang="ja-JP" altLang="en-US" sz="1700" b="1" dirty="0">
                <a:solidFill>
                  <a:schemeClr val="accent2">
                    <a:lumMod val="50000"/>
                  </a:schemeClr>
                </a:solidFill>
                <a:latin typeface="BIZ UDPゴシック" panose="020B0400000000000000" pitchFamily="50" charset="-128"/>
                <a:ea typeface="BIZ UDPゴシック" panose="020B0400000000000000" pitchFamily="50" charset="-128"/>
              </a:rPr>
              <a:t>希望と回復のために</a:t>
            </a:r>
            <a:b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br>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大きな試練の中にあっても、回復と希望の霊が注がれ、クリスチャ</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ンがキリストの光として、これらの地域に励ましを与える存在とな</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a:p>
            <a:r>
              <a:rPr lang="ja-JP" altLang="en-US" sz="1700" dirty="0">
                <a:solidFill>
                  <a:schemeClr val="accent2">
                    <a:lumMod val="50000"/>
                  </a:schemeClr>
                </a:solidFill>
                <a:latin typeface="BIZ UDPゴシック" panose="020B0400000000000000" pitchFamily="50" charset="-128"/>
                <a:ea typeface="BIZ UDPゴシック" panose="020B0400000000000000" pitchFamily="50" charset="-128"/>
              </a:rPr>
              <a:t>　　れますよう祈りましょう。</a:t>
            </a:r>
            <a:endParaRPr lang="en-US" altLang="ja-JP" sz="1700" dirty="0">
              <a:solidFill>
                <a:schemeClr val="accent2">
                  <a:lumMod val="50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270391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2B5F3E313BF34D8F42CA765C9B67D9" ma:contentTypeVersion="18" ma:contentTypeDescription="Create a new document." ma:contentTypeScope="" ma:versionID="20ce3fdfc984d924c7bd38f6ff6a0b24">
  <xsd:schema xmlns:xsd="http://www.w3.org/2001/XMLSchema" xmlns:xs="http://www.w3.org/2001/XMLSchema" xmlns:p="http://schemas.microsoft.com/office/2006/metadata/properties" xmlns:ns2="30c7625c-0e39-4587-ac08-d86b97ae6afb" xmlns:ns3="280c1640-9302-4ffa-b369-4e5d7f2b9b46" targetNamespace="http://schemas.microsoft.com/office/2006/metadata/properties" ma:root="true" ma:fieldsID="18acbb8fab30f15c5289c2d3961d8090" ns2:_="" ns3:_="">
    <xsd:import namespace="30c7625c-0e39-4587-ac08-d86b97ae6afb"/>
    <xsd:import namespace="280c1640-9302-4ffa-b369-4e5d7f2b9b4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c7625c-0e39-4587-ac08-d86b97ae6a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f6c2dc5-9fb6-46f8-98fd-e746357e33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0c1640-9302-4ffa-b369-4e5d7f2b9b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6fd8974-ac3f-4f9b-9fd6-ecb00529d083}" ma:internalName="TaxCatchAll" ma:showField="CatchAllData" ma:web="280c1640-9302-4ffa-b369-4e5d7f2b9b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c7625c-0e39-4587-ac08-d86b97ae6afb">
      <Terms xmlns="http://schemas.microsoft.com/office/infopath/2007/PartnerControls"/>
    </lcf76f155ced4ddcb4097134ff3c332f>
    <TaxCatchAll xmlns="280c1640-9302-4ffa-b369-4e5d7f2b9b46" xsi:nil="true"/>
  </documentManagement>
</p:properties>
</file>

<file path=customXml/itemProps1.xml><?xml version="1.0" encoding="utf-8"?>
<ds:datastoreItem xmlns:ds="http://schemas.openxmlformats.org/officeDocument/2006/customXml" ds:itemID="{91E29B7B-2CFA-4BF5-AEA1-F752611FF1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c7625c-0e39-4587-ac08-d86b97ae6afb"/>
    <ds:schemaRef ds:uri="280c1640-9302-4ffa-b369-4e5d7f2b9b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D84ED2-8DF2-471C-AC98-9066FB226448}">
  <ds:schemaRefs>
    <ds:schemaRef ds:uri="http://schemas.microsoft.com/sharepoint/v3/contenttype/forms"/>
  </ds:schemaRefs>
</ds:datastoreItem>
</file>

<file path=customXml/itemProps3.xml><?xml version="1.0" encoding="utf-8"?>
<ds:datastoreItem xmlns:ds="http://schemas.openxmlformats.org/officeDocument/2006/customXml" ds:itemID="{F80B68CD-B32A-4575-98BD-3B9BD8041A45}">
  <ds:schemaRefs>
    <ds:schemaRef ds:uri="http://schemas.openxmlformats.org/package/2006/metadata/core-properties"/>
    <ds:schemaRef ds:uri="http://www.w3.org/XML/1998/namespace"/>
    <ds:schemaRef ds:uri="http://purl.org/dc/terms/"/>
    <ds:schemaRef ds:uri="http://schemas.microsoft.com/office/2006/documentManagement/types"/>
    <ds:schemaRef ds:uri="http://schemas.microsoft.com/office/2006/metadata/properties"/>
    <ds:schemaRef ds:uri="30c7625c-0e39-4587-ac08-d86b97ae6afb"/>
    <ds:schemaRef ds:uri="http://purl.org/dc/elements/1.1/"/>
    <ds:schemaRef ds:uri="http://schemas.microsoft.com/office/infopath/2007/PartnerControls"/>
    <ds:schemaRef ds:uri="280c1640-9302-4ffa-b369-4e5d7f2b9b4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812</TotalTime>
  <Words>1422</Words>
  <Application>Microsoft Office PowerPoint</Application>
  <PresentationFormat>ワイド画面</PresentationFormat>
  <Paragraphs>89</Paragraphs>
  <Slides>12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12</vt:i4>
      </vt:variant>
    </vt:vector>
  </HeadingPairs>
  <TitlesOfParts>
    <vt:vector size="18" baseType="lpstr">
      <vt:lpstr>BIZ UDPゴシック</vt:lpstr>
      <vt:lpstr>BIZ UDゴシック</vt:lpstr>
      <vt:lpstr>Aptos</vt:lpstr>
      <vt:lpstr>Aptos Display</vt:lpstr>
      <vt:lpstr>Arial</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tully.wilkinson@gmail.com</dc:creator>
  <cp:lastModifiedBy>敬人 岩上</cp:lastModifiedBy>
  <cp:revision>16</cp:revision>
  <dcterms:created xsi:type="dcterms:W3CDTF">2025-10-01T22:49:38Z</dcterms:created>
  <dcterms:modified xsi:type="dcterms:W3CDTF">2025-10-20T01:47:10Z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0x010100C82B5F3E313BF34D8F42CA765C9B67D9</vt:lpwstr>
  </property>
</Properties>
</file>